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8"/>
  </p:notesMasterIdLst>
  <p:sldIdLst>
    <p:sldId id="256" r:id="rId2"/>
    <p:sldId id="272" r:id="rId3"/>
    <p:sldId id="303" r:id="rId4"/>
    <p:sldId id="308" r:id="rId5"/>
    <p:sldId id="305" r:id="rId6"/>
    <p:sldId id="300" r:id="rId7"/>
    <p:sldId id="309" r:id="rId8"/>
    <p:sldId id="273" r:id="rId9"/>
    <p:sldId id="282" r:id="rId10"/>
    <p:sldId id="274" r:id="rId11"/>
    <p:sldId id="276" r:id="rId12"/>
    <p:sldId id="313" r:id="rId13"/>
    <p:sldId id="278" r:id="rId14"/>
    <p:sldId id="288" r:id="rId15"/>
    <p:sldId id="311" r:id="rId16"/>
    <p:sldId id="30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9" autoAdjust="0"/>
    <p:restoredTop sz="94660"/>
  </p:normalViewPr>
  <p:slideViewPr>
    <p:cSldViewPr snapToGrid="0">
      <p:cViewPr varScale="1">
        <p:scale>
          <a:sx n="106" d="100"/>
          <a:sy n="106"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A7703-9F45-4E18-82A8-04EA207D9E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88E20EC-6E4E-455A-917B-2CD64D41270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Pupils with </a:t>
          </a:r>
          <a:r>
            <a:rPr lang="en-US" i="1" dirty="0" err="1"/>
            <a:t>disregulated</a:t>
          </a:r>
          <a:r>
            <a:rPr lang="en-US" i="1" dirty="0"/>
            <a:t> behaviour at school that puts them at risk of exclusion,</a:t>
          </a:r>
          <a:endParaRPr lang="en-US" dirty="0"/>
        </a:p>
        <a:p>
          <a:pPr marL="0" lvl="0" defTabSz="844550">
            <a:lnSpc>
              <a:spcPct val="90000"/>
            </a:lnSpc>
            <a:spcBef>
              <a:spcPct val="0"/>
            </a:spcBef>
            <a:spcAft>
              <a:spcPct val="35000"/>
            </a:spcAft>
            <a:buNone/>
          </a:pPr>
          <a:endParaRPr lang="en-US" dirty="0"/>
        </a:p>
      </dgm:t>
    </dgm:pt>
    <dgm:pt modelId="{0DF0D5D7-58D4-40EC-B5B5-673E7C4498A2}" type="parTrans" cxnId="{EDB34738-E70B-495E-B61F-FBD2455D2C2B}">
      <dgm:prSet/>
      <dgm:spPr/>
      <dgm:t>
        <a:bodyPr/>
        <a:lstStyle/>
        <a:p>
          <a:endParaRPr lang="en-US"/>
        </a:p>
      </dgm:t>
    </dgm:pt>
    <dgm:pt modelId="{8A31822E-92E3-4A02-B598-B53CEC7CC486}" type="sibTrans" cxnId="{EDB34738-E70B-495E-B61F-FBD2455D2C2B}">
      <dgm:prSet/>
      <dgm:spPr/>
      <dgm:t>
        <a:bodyPr/>
        <a:lstStyle/>
        <a:p>
          <a:endParaRPr lang="en-US"/>
        </a:p>
      </dgm:t>
    </dgm:pt>
    <dgm:pt modelId="{68B2AD70-838D-4270-B1CC-E85ADBB58A5F}">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Pupils who have poor attendance – avoiding school rather than acting out,</a:t>
          </a:r>
          <a:endParaRPr lang="en-US" dirty="0"/>
        </a:p>
        <a:p>
          <a:pPr marL="0" lvl="0" defTabSz="844550">
            <a:lnSpc>
              <a:spcPct val="90000"/>
            </a:lnSpc>
            <a:spcBef>
              <a:spcPct val="0"/>
            </a:spcBef>
            <a:spcAft>
              <a:spcPct val="35000"/>
            </a:spcAft>
            <a:buNone/>
          </a:pPr>
          <a:endParaRPr lang="en-US" dirty="0"/>
        </a:p>
      </dgm:t>
    </dgm:pt>
    <dgm:pt modelId="{02242B4C-A116-40C9-98DF-907E167F70DB}" type="parTrans" cxnId="{E3D5DBD7-1C48-4EBE-B7F0-CCBA14DDAFA0}">
      <dgm:prSet/>
      <dgm:spPr/>
      <dgm:t>
        <a:bodyPr/>
        <a:lstStyle/>
        <a:p>
          <a:endParaRPr lang="en-US"/>
        </a:p>
      </dgm:t>
    </dgm:pt>
    <dgm:pt modelId="{6A136D4D-29C1-4B95-ADE5-2BDF0A029BFF}" type="sibTrans" cxnId="{E3D5DBD7-1C48-4EBE-B7F0-CCBA14DDAFA0}">
      <dgm:prSet/>
      <dgm:spPr/>
      <dgm:t>
        <a:bodyPr/>
        <a:lstStyle/>
        <a:p>
          <a:endParaRPr lang="en-US"/>
        </a:p>
      </dgm:t>
    </dgm:pt>
    <dgm:pt modelId="{7C75D4A0-3CB3-47F4-9D0F-A9385E15C342}">
      <dgm:prSet/>
      <dgm:spPr/>
      <dgm:t>
        <a:bodyPr/>
        <a:lstStyle/>
        <a:p>
          <a:r>
            <a:rPr lang="en-US" i="1" dirty="0"/>
            <a:t>Pupils whose life circumstances outside school - including medical needs - impede attendance and progress in school,</a:t>
          </a:r>
          <a:endParaRPr lang="en-US" dirty="0"/>
        </a:p>
      </dgm:t>
    </dgm:pt>
    <dgm:pt modelId="{59474771-8643-4EDF-9764-0620E3835A7A}" type="parTrans" cxnId="{BE24B04C-96C2-4D70-9698-1860FC2EF8F4}">
      <dgm:prSet/>
      <dgm:spPr/>
      <dgm:t>
        <a:bodyPr/>
        <a:lstStyle/>
        <a:p>
          <a:endParaRPr lang="en-US"/>
        </a:p>
      </dgm:t>
    </dgm:pt>
    <dgm:pt modelId="{E2D94BC7-A2D5-4DC0-8173-0A3FDB5BF232}" type="sibTrans" cxnId="{BE24B04C-96C2-4D70-9698-1860FC2EF8F4}">
      <dgm:prSet/>
      <dgm:spPr/>
      <dgm:t>
        <a:bodyPr/>
        <a:lstStyle/>
        <a:p>
          <a:endParaRPr lang="en-US"/>
        </a:p>
      </dgm:t>
    </dgm:pt>
    <dgm:pt modelId="{08EDA5B8-418D-43C2-8E81-AC1480EF5B8B}">
      <dgm:prSet/>
      <dgm:spPr/>
      <dgm:t>
        <a:bodyPr/>
        <a:lstStyle/>
        <a:p>
          <a:r>
            <a:rPr lang="en-US" i="1" dirty="0"/>
            <a:t> Pupils with underlying additional needs that have yet to be effectively identified,</a:t>
          </a:r>
          <a:endParaRPr lang="en-US" dirty="0"/>
        </a:p>
      </dgm:t>
    </dgm:pt>
    <dgm:pt modelId="{57D6EEA6-8BAB-4306-A511-DD45CFC16C9C}" type="parTrans" cxnId="{A87E5AB1-2D62-4EFD-B990-74C64E7B87CC}">
      <dgm:prSet/>
      <dgm:spPr/>
      <dgm:t>
        <a:bodyPr/>
        <a:lstStyle/>
        <a:p>
          <a:endParaRPr lang="en-US"/>
        </a:p>
      </dgm:t>
    </dgm:pt>
    <dgm:pt modelId="{87B54664-53C2-431E-9519-EED173C2E85D}" type="sibTrans" cxnId="{A87E5AB1-2D62-4EFD-B990-74C64E7B87CC}">
      <dgm:prSet/>
      <dgm:spPr/>
      <dgm:t>
        <a:bodyPr/>
        <a:lstStyle/>
        <a:p>
          <a:endParaRPr lang="en-US"/>
        </a:p>
      </dgm:t>
    </dgm:pt>
    <dgm:pt modelId="{030755DB-3C8F-40B4-AAED-2ACE42D7728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Pupils with underlying needs that are best met in bespoke programmes that retain contact with their mainstream schools, rather than in specialist placements</a:t>
          </a:r>
          <a:endParaRPr lang="en-US" dirty="0"/>
        </a:p>
        <a:p>
          <a:pPr marL="0" lvl="0" defTabSz="844550">
            <a:lnSpc>
              <a:spcPct val="90000"/>
            </a:lnSpc>
            <a:spcBef>
              <a:spcPct val="0"/>
            </a:spcBef>
            <a:spcAft>
              <a:spcPct val="35000"/>
            </a:spcAft>
            <a:buNone/>
          </a:pPr>
          <a:endParaRPr lang="en-US" dirty="0"/>
        </a:p>
      </dgm:t>
    </dgm:pt>
    <dgm:pt modelId="{284092FF-C59B-46AB-8C67-F7358D6892CB}" type="parTrans" cxnId="{4C1B774C-D6CB-42F2-A2BC-47ABE809806D}">
      <dgm:prSet/>
      <dgm:spPr/>
      <dgm:t>
        <a:bodyPr/>
        <a:lstStyle/>
        <a:p>
          <a:endParaRPr lang="en-US"/>
        </a:p>
      </dgm:t>
    </dgm:pt>
    <dgm:pt modelId="{FEEE542D-5706-4B8E-97F4-00CD68013BE0}" type="sibTrans" cxnId="{4C1B774C-D6CB-42F2-A2BC-47ABE809806D}">
      <dgm:prSet/>
      <dgm:spPr/>
      <dgm:t>
        <a:bodyPr/>
        <a:lstStyle/>
        <a:p>
          <a:endParaRPr lang="en-US"/>
        </a:p>
      </dgm:t>
    </dgm:pt>
    <dgm:pt modelId="{9AE344CF-9B33-4B11-B413-4512D284D6B0}">
      <dgm:prSet/>
      <dgm:spPr/>
      <dgm:t>
        <a:bodyPr/>
        <a:lstStyle/>
        <a:p>
          <a:r>
            <a:rPr lang="en-US" i="1" dirty="0"/>
            <a:t>Pupils who do not belong to any educational establishment , nor have effective education provided by others, and who therefore require a route into learning.</a:t>
          </a:r>
        </a:p>
      </dgm:t>
    </dgm:pt>
    <dgm:pt modelId="{D43DE168-2D54-4D5E-92B6-D77060C32A42}" type="parTrans" cxnId="{E5BA2E55-1E77-49F6-A9F2-C06E54726FD4}">
      <dgm:prSet/>
      <dgm:spPr/>
      <dgm:t>
        <a:bodyPr/>
        <a:lstStyle/>
        <a:p>
          <a:endParaRPr lang="en-US"/>
        </a:p>
      </dgm:t>
    </dgm:pt>
    <dgm:pt modelId="{E4BFB0AF-9A80-455B-9C78-E5FAC11C6D00}" type="sibTrans" cxnId="{E5BA2E55-1E77-49F6-A9F2-C06E54726FD4}">
      <dgm:prSet/>
      <dgm:spPr/>
      <dgm:t>
        <a:bodyPr/>
        <a:lstStyle/>
        <a:p>
          <a:endParaRPr lang="en-US"/>
        </a:p>
      </dgm:t>
    </dgm:pt>
    <dgm:pt modelId="{0694079D-37C5-4153-BA4C-4E2F89FA62E3}" type="pres">
      <dgm:prSet presAssocID="{583A7703-9F45-4E18-82A8-04EA207D9EB2}" presName="diagram" presStyleCnt="0">
        <dgm:presLayoutVars>
          <dgm:dir/>
          <dgm:resizeHandles val="exact"/>
        </dgm:presLayoutVars>
      </dgm:prSet>
      <dgm:spPr/>
    </dgm:pt>
    <dgm:pt modelId="{BE6CDCF3-0DA8-436B-8CCD-A23071DD5B19}" type="pres">
      <dgm:prSet presAssocID="{A88E20EC-6E4E-455A-917B-2CD64D412704}" presName="node" presStyleLbl="node1" presStyleIdx="0" presStyleCnt="6">
        <dgm:presLayoutVars>
          <dgm:bulletEnabled val="1"/>
        </dgm:presLayoutVars>
      </dgm:prSet>
      <dgm:spPr/>
    </dgm:pt>
    <dgm:pt modelId="{97B631B7-1E53-4AB2-8181-AB4432D77C46}" type="pres">
      <dgm:prSet presAssocID="{8A31822E-92E3-4A02-B598-B53CEC7CC486}" presName="sibTrans" presStyleCnt="0"/>
      <dgm:spPr/>
    </dgm:pt>
    <dgm:pt modelId="{0DE3CDD0-DD41-4549-B5B1-B8C9815E6104}" type="pres">
      <dgm:prSet presAssocID="{68B2AD70-838D-4270-B1CC-E85ADBB58A5F}" presName="node" presStyleLbl="node1" presStyleIdx="1" presStyleCnt="6">
        <dgm:presLayoutVars>
          <dgm:bulletEnabled val="1"/>
        </dgm:presLayoutVars>
      </dgm:prSet>
      <dgm:spPr/>
    </dgm:pt>
    <dgm:pt modelId="{328CBDBD-4262-4905-84A8-82C1B908C09D}" type="pres">
      <dgm:prSet presAssocID="{6A136D4D-29C1-4B95-ADE5-2BDF0A029BFF}" presName="sibTrans" presStyleCnt="0"/>
      <dgm:spPr/>
    </dgm:pt>
    <dgm:pt modelId="{A662B464-728F-41D8-84DC-EBDDC0E7B859}" type="pres">
      <dgm:prSet presAssocID="{7C75D4A0-3CB3-47F4-9D0F-A9385E15C342}" presName="node" presStyleLbl="node1" presStyleIdx="2" presStyleCnt="6">
        <dgm:presLayoutVars>
          <dgm:bulletEnabled val="1"/>
        </dgm:presLayoutVars>
      </dgm:prSet>
      <dgm:spPr/>
    </dgm:pt>
    <dgm:pt modelId="{AD2CC57C-4FF0-4714-976F-4F66D405FDD3}" type="pres">
      <dgm:prSet presAssocID="{E2D94BC7-A2D5-4DC0-8173-0A3FDB5BF232}" presName="sibTrans" presStyleCnt="0"/>
      <dgm:spPr/>
    </dgm:pt>
    <dgm:pt modelId="{E2FF7AEC-33A0-491C-A88C-0A027CDC560B}" type="pres">
      <dgm:prSet presAssocID="{08EDA5B8-418D-43C2-8E81-AC1480EF5B8B}" presName="node" presStyleLbl="node1" presStyleIdx="3" presStyleCnt="6">
        <dgm:presLayoutVars>
          <dgm:bulletEnabled val="1"/>
        </dgm:presLayoutVars>
      </dgm:prSet>
      <dgm:spPr/>
    </dgm:pt>
    <dgm:pt modelId="{2113CE4F-6C97-4DC4-AE3B-823DBA6E62A7}" type="pres">
      <dgm:prSet presAssocID="{87B54664-53C2-431E-9519-EED173C2E85D}" presName="sibTrans" presStyleCnt="0"/>
      <dgm:spPr/>
    </dgm:pt>
    <dgm:pt modelId="{1639A858-47A7-47A4-A947-17A89E58407B}" type="pres">
      <dgm:prSet presAssocID="{030755DB-3C8F-40B4-AAED-2ACE42D77282}" presName="node" presStyleLbl="node1" presStyleIdx="4" presStyleCnt="6">
        <dgm:presLayoutVars>
          <dgm:bulletEnabled val="1"/>
        </dgm:presLayoutVars>
      </dgm:prSet>
      <dgm:spPr/>
    </dgm:pt>
    <dgm:pt modelId="{A94CF6B0-9704-4287-8F84-D2ABD7F7A5F0}" type="pres">
      <dgm:prSet presAssocID="{FEEE542D-5706-4B8E-97F4-00CD68013BE0}" presName="sibTrans" presStyleCnt="0"/>
      <dgm:spPr/>
    </dgm:pt>
    <dgm:pt modelId="{8019A0FE-45CD-4A3C-B6E8-AA157107E725}" type="pres">
      <dgm:prSet presAssocID="{9AE344CF-9B33-4B11-B413-4512D284D6B0}" presName="node" presStyleLbl="node1" presStyleIdx="5" presStyleCnt="6">
        <dgm:presLayoutVars>
          <dgm:bulletEnabled val="1"/>
        </dgm:presLayoutVars>
      </dgm:prSet>
      <dgm:spPr/>
    </dgm:pt>
  </dgm:ptLst>
  <dgm:cxnLst>
    <dgm:cxn modelId="{9E89F315-547B-4EF8-96D0-75D1E528180C}" type="presOf" srcId="{68B2AD70-838D-4270-B1CC-E85ADBB58A5F}" destId="{0DE3CDD0-DD41-4549-B5B1-B8C9815E6104}" srcOrd="0" destOrd="0" presId="urn:microsoft.com/office/officeart/2005/8/layout/default"/>
    <dgm:cxn modelId="{6AE7801C-544B-48D5-9310-E9191D07769B}" type="presOf" srcId="{7C75D4A0-3CB3-47F4-9D0F-A9385E15C342}" destId="{A662B464-728F-41D8-84DC-EBDDC0E7B859}" srcOrd="0" destOrd="0" presId="urn:microsoft.com/office/officeart/2005/8/layout/default"/>
    <dgm:cxn modelId="{EDB34738-E70B-495E-B61F-FBD2455D2C2B}" srcId="{583A7703-9F45-4E18-82A8-04EA207D9EB2}" destId="{A88E20EC-6E4E-455A-917B-2CD64D412704}" srcOrd="0" destOrd="0" parTransId="{0DF0D5D7-58D4-40EC-B5B5-673E7C4498A2}" sibTransId="{8A31822E-92E3-4A02-B598-B53CEC7CC486}"/>
    <dgm:cxn modelId="{4C1B774C-D6CB-42F2-A2BC-47ABE809806D}" srcId="{583A7703-9F45-4E18-82A8-04EA207D9EB2}" destId="{030755DB-3C8F-40B4-AAED-2ACE42D77282}" srcOrd="4" destOrd="0" parTransId="{284092FF-C59B-46AB-8C67-F7358D6892CB}" sibTransId="{FEEE542D-5706-4B8E-97F4-00CD68013BE0}"/>
    <dgm:cxn modelId="{BE24B04C-96C2-4D70-9698-1860FC2EF8F4}" srcId="{583A7703-9F45-4E18-82A8-04EA207D9EB2}" destId="{7C75D4A0-3CB3-47F4-9D0F-A9385E15C342}" srcOrd="2" destOrd="0" parTransId="{59474771-8643-4EDF-9764-0620E3835A7A}" sibTransId="{E2D94BC7-A2D5-4DC0-8173-0A3FDB5BF232}"/>
    <dgm:cxn modelId="{E5BA2E55-1E77-49F6-A9F2-C06E54726FD4}" srcId="{583A7703-9F45-4E18-82A8-04EA207D9EB2}" destId="{9AE344CF-9B33-4B11-B413-4512D284D6B0}" srcOrd="5" destOrd="0" parTransId="{D43DE168-2D54-4D5E-92B6-D77060C32A42}" sibTransId="{E4BFB0AF-9A80-455B-9C78-E5FAC11C6D00}"/>
    <dgm:cxn modelId="{50895575-F952-481A-BEB7-4E6DE52901DD}" type="presOf" srcId="{9AE344CF-9B33-4B11-B413-4512D284D6B0}" destId="{8019A0FE-45CD-4A3C-B6E8-AA157107E725}" srcOrd="0" destOrd="0" presId="urn:microsoft.com/office/officeart/2005/8/layout/default"/>
    <dgm:cxn modelId="{DC66088F-2451-4C8C-BD0E-7FCD560C9800}" type="presOf" srcId="{08EDA5B8-418D-43C2-8E81-AC1480EF5B8B}" destId="{E2FF7AEC-33A0-491C-A88C-0A027CDC560B}" srcOrd="0" destOrd="0" presId="urn:microsoft.com/office/officeart/2005/8/layout/default"/>
    <dgm:cxn modelId="{A8CB70AA-A43F-4B6C-BE0C-ACF057EF4AAE}" type="presOf" srcId="{583A7703-9F45-4E18-82A8-04EA207D9EB2}" destId="{0694079D-37C5-4153-BA4C-4E2F89FA62E3}" srcOrd="0" destOrd="0" presId="urn:microsoft.com/office/officeart/2005/8/layout/default"/>
    <dgm:cxn modelId="{1719F7AC-7E49-4058-A0D7-1DBF0EE85734}" type="presOf" srcId="{A88E20EC-6E4E-455A-917B-2CD64D412704}" destId="{BE6CDCF3-0DA8-436B-8CCD-A23071DD5B19}" srcOrd="0" destOrd="0" presId="urn:microsoft.com/office/officeart/2005/8/layout/default"/>
    <dgm:cxn modelId="{A87E5AB1-2D62-4EFD-B990-74C64E7B87CC}" srcId="{583A7703-9F45-4E18-82A8-04EA207D9EB2}" destId="{08EDA5B8-418D-43C2-8E81-AC1480EF5B8B}" srcOrd="3" destOrd="0" parTransId="{57D6EEA6-8BAB-4306-A511-DD45CFC16C9C}" sibTransId="{87B54664-53C2-431E-9519-EED173C2E85D}"/>
    <dgm:cxn modelId="{4609C6B6-BD67-4B05-9CCB-D68F798C4E5F}" type="presOf" srcId="{030755DB-3C8F-40B4-AAED-2ACE42D77282}" destId="{1639A858-47A7-47A4-A947-17A89E58407B}" srcOrd="0" destOrd="0" presId="urn:microsoft.com/office/officeart/2005/8/layout/default"/>
    <dgm:cxn modelId="{E3D5DBD7-1C48-4EBE-B7F0-CCBA14DDAFA0}" srcId="{583A7703-9F45-4E18-82A8-04EA207D9EB2}" destId="{68B2AD70-838D-4270-B1CC-E85ADBB58A5F}" srcOrd="1" destOrd="0" parTransId="{02242B4C-A116-40C9-98DF-907E167F70DB}" sibTransId="{6A136D4D-29C1-4B95-ADE5-2BDF0A029BFF}"/>
    <dgm:cxn modelId="{AE93E786-3476-44FE-8818-71B727638860}" type="presParOf" srcId="{0694079D-37C5-4153-BA4C-4E2F89FA62E3}" destId="{BE6CDCF3-0DA8-436B-8CCD-A23071DD5B19}" srcOrd="0" destOrd="0" presId="urn:microsoft.com/office/officeart/2005/8/layout/default"/>
    <dgm:cxn modelId="{DC42EAE2-CEE7-4BCB-BA03-BDFD20CD752E}" type="presParOf" srcId="{0694079D-37C5-4153-BA4C-4E2F89FA62E3}" destId="{97B631B7-1E53-4AB2-8181-AB4432D77C46}" srcOrd="1" destOrd="0" presId="urn:microsoft.com/office/officeart/2005/8/layout/default"/>
    <dgm:cxn modelId="{C40F39D4-A408-49D7-922B-A37CA908C1A5}" type="presParOf" srcId="{0694079D-37C5-4153-BA4C-4E2F89FA62E3}" destId="{0DE3CDD0-DD41-4549-B5B1-B8C9815E6104}" srcOrd="2" destOrd="0" presId="urn:microsoft.com/office/officeart/2005/8/layout/default"/>
    <dgm:cxn modelId="{754E324D-81CD-4A14-A3CE-FE57C8219B9D}" type="presParOf" srcId="{0694079D-37C5-4153-BA4C-4E2F89FA62E3}" destId="{328CBDBD-4262-4905-84A8-82C1B908C09D}" srcOrd="3" destOrd="0" presId="urn:microsoft.com/office/officeart/2005/8/layout/default"/>
    <dgm:cxn modelId="{0943CDE0-571F-40CE-B415-C894778D1B2C}" type="presParOf" srcId="{0694079D-37C5-4153-BA4C-4E2F89FA62E3}" destId="{A662B464-728F-41D8-84DC-EBDDC0E7B859}" srcOrd="4" destOrd="0" presId="urn:microsoft.com/office/officeart/2005/8/layout/default"/>
    <dgm:cxn modelId="{A39BC347-89FB-4885-A413-B41D93569338}" type="presParOf" srcId="{0694079D-37C5-4153-BA4C-4E2F89FA62E3}" destId="{AD2CC57C-4FF0-4714-976F-4F66D405FDD3}" srcOrd="5" destOrd="0" presId="urn:microsoft.com/office/officeart/2005/8/layout/default"/>
    <dgm:cxn modelId="{1B55DFEC-E7C6-42F8-987F-D620DB2564A6}" type="presParOf" srcId="{0694079D-37C5-4153-BA4C-4E2F89FA62E3}" destId="{E2FF7AEC-33A0-491C-A88C-0A027CDC560B}" srcOrd="6" destOrd="0" presId="urn:microsoft.com/office/officeart/2005/8/layout/default"/>
    <dgm:cxn modelId="{639DF81A-1226-463E-9D32-7AF4B5006E1E}" type="presParOf" srcId="{0694079D-37C5-4153-BA4C-4E2F89FA62E3}" destId="{2113CE4F-6C97-4DC4-AE3B-823DBA6E62A7}" srcOrd="7" destOrd="0" presId="urn:microsoft.com/office/officeart/2005/8/layout/default"/>
    <dgm:cxn modelId="{65C1369A-1C7D-4E25-8226-A0B253263F3B}" type="presParOf" srcId="{0694079D-37C5-4153-BA4C-4E2F89FA62E3}" destId="{1639A858-47A7-47A4-A947-17A89E58407B}" srcOrd="8" destOrd="0" presId="urn:microsoft.com/office/officeart/2005/8/layout/default"/>
    <dgm:cxn modelId="{183FE2F0-1994-46BB-B5EE-EEF676FEB970}" type="presParOf" srcId="{0694079D-37C5-4153-BA4C-4E2F89FA62E3}" destId="{A94CF6B0-9704-4287-8F84-D2ABD7F7A5F0}" srcOrd="9" destOrd="0" presId="urn:microsoft.com/office/officeart/2005/8/layout/default"/>
    <dgm:cxn modelId="{DB3B0F38-35F5-443E-A4FA-A51AC31CE28C}" type="presParOf" srcId="{0694079D-37C5-4153-BA4C-4E2F89FA62E3}" destId="{8019A0FE-45CD-4A3C-B6E8-AA157107E72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CC9A23-C4FE-4830-A507-840DCAC6556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645A949-34EB-4BC2-9E4E-148911DB24AF}">
      <dgm:prSet/>
      <dgm:spPr/>
      <dgm:t>
        <a:bodyPr/>
        <a:lstStyle/>
        <a:p>
          <a:r>
            <a:rPr lang="en-US"/>
            <a:t>Engagement support for EBSA</a:t>
          </a:r>
        </a:p>
      </dgm:t>
    </dgm:pt>
    <dgm:pt modelId="{8CEC62CA-7795-4B09-AFCC-0D8CAF4EF08F}" type="parTrans" cxnId="{45BBDB86-2035-4F4F-A44E-6718DF2F1EAE}">
      <dgm:prSet/>
      <dgm:spPr/>
      <dgm:t>
        <a:bodyPr/>
        <a:lstStyle/>
        <a:p>
          <a:endParaRPr lang="en-US"/>
        </a:p>
      </dgm:t>
    </dgm:pt>
    <dgm:pt modelId="{58533771-3285-4A3A-B8D4-A80076318520}" type="sibTrans" cxnId="{45BBDB86-2035-4F4F-A44E-6718DF2F1EAE}">
      <dgm:prSet/>
      <dgm:spPr/>
      <dgm:t>
        <a:bodyPr/>
        <a:lstStyle/>
        <a:p>
          <a:endParaRPr lang="en-US"/>
        </a:p>
      </dgm:t>
    </dgm:pt>
    <dgm:pt modelId="{F7606B08-588B-42CC-9DA5-0C81EC6AD277}">
      <dgm:prSet/>
      <dgm:spPr/>
      <dgm:t>
        <a:bodyPr/>
        <a:lstStyle/>
        <a:p>
          <a:r>
            <a:rPr lang="en-US"/>
            <a:t>Access to more intensive support for pupils missing education including those with medical needs</a:t>
          </a:r>
        </a:p>
      </dgm:t>
    </dgm:pt>
    <dgm:pt modelId="{B71F5E97-95FD-4D03-910E-104982DD5057}" type="parTrans" cxnId="{693AA49A-B024-49AB-B8D2-BFD23CDB903F}">
      <dgm:prSet/>
      <dgm:spPr/>
      <dgm:t>
        <a:bodyPr/>
        <a:lstStyle/>
        <a:p>
          <a:endParaRPr lang="en-US"/>
        </a:p>
      </dgm:t>
    </dgm:pt>
    <dgm:pt modelId="{87C88E11-6DA2-4D7F-9AA3-D4C7C41F6C7D}" type="sibTrans" cxnId="{693AA49A-B024-49AB-B8D2-BFD23CDB903F}">
      <dgm:prSet/>
      <dgm:spPr/>
      <dgm:t>
        <a:bodyPr/>
        <a:lstStyle/>
        <a:p>
          <a:endParaRPr lang="en-US"/>
        </a:p>
      </dgm:t>
    </dgm:pt>
    <dgm:pt modelId="{02CC1EED-B64E-4F7E-9D2A-C46F465CA1EF}">
      <dgm:prSet/>
      <dgm:spPr/>
      <dgm:t>
        <a:bodyPr/>
        <a:lstStyle/>
        <a:p>
          <a:r>
            <a:rPr lang="en-US"/>
            <a:t>Advice and support to parents including those who may be considering EHE or flexi schooling</a:t>
          </a:r>
        </a:p>
      </dgm:t>
    </dgm:pt>
    <dgm:pt modelId="{1DC2AAC9-384A-44C5-9DCB-3C920F4EC35C}" type="parTrans" cxnId="{69E90F2E-C58D-4C3C-B5E3-FD8CF1A7A6CE}">
      <dgm:prSet/>
      <dgm:spPr/>
      <dgm:t>
        <a:bodyPr/>
        <a:lstStyle/>
        <a:p>
          <a:endParaRPr lang="en-US"/>
        </a:p>
      </dgm:t>
    </dgm:pt>
    <dgm:pt modelId="{1785D5F0-AD05-45D5-A3C7-3F44E6819C92}" type="sibTrans" cxnId="{69E90F2E-C58D-4C3C-B5E3-FD8CF1A7A6CE}">
      <dgm:prSet/>
      <dgm:spPr/>
      <dgm:t>
        <a:bodyPr/>
        <a:lstStyle/>
        <a:p>
          <a:endParaRPr lang="en-US"/>
        </a:p>
      </dgm:t>
    </dgm:pt>
    <dgm:pt modelId="{2FBDBB20-3E7F-4D61-AAE2-C9AC7E70B115}">
      <dgm:prSet/>
      <dgm:spPr/>
      <dgm:t>
        <a:bodyPr/>
        <a:lstStyle/>
        <a:p>
          <a:r>
            <a:rPr lang="en-US"/>
            <a:t>In school support for small groups and individuals</a:t>
          </a:r>
        </a:p>
      </dgm:t>
    </dgm:pt>
    <dgm:pt modelId="{506BBF02-07BB-4F22-A68C-041043B38609}" type="parTrans" cxnId="{003F0B5D-C89C-44F7-9609-9B65F4F8F7B2}">
      <dgm:prSet/>
      <dgm:spPr/>
      <dgm:t>
        <a:bodyPr/>
        <a:lstStyle/>
        <a:p>
          <a:endParaRPr lang="en-US"/>
        </a:p>
      </dgm:t>
    </dgm:pt>
    <dgm:pt modelId="{D4055D0A-96A7-429D-BA47-852BDB981A17}" type="sibTrans" cxnId="{003F0B5D-C89C-44F7-9609-9B65F4F8F7B2}">
      <dgm:prSet/>
      <dgm:spPr/>
      <dgm:t>
        <a:bodyPr/>
        <a:lstStyle/>
        <a:p>
          <a:endParaRPr lang="en-US"/>
        </a:p>
      </dgm:t>
    </dgm:pt>
    <dgm:pt modelId="{0446F9C7-F596-4FA0-A565-FD63B05FEE06}">
      <dgm:prSet/>
      <dgm:spPr/>
      <dgm:t>
        <a:bodyPr/>
        <a:lstStyle/>
        <a:p>
          <a:r>
            <a:rPr lang="en-US"/>
            <a:t>CPD including staff coaching to develop school based strategies and capacity including advice on AP placements</a:t>
          </a:r>
        </a:p>
      </dgm:t>
    </dgm:pt>
    <dgm:pt modelId="{1DFB94F9-0D1C-4FCE-906A-57356BF8457E}" type="parTrans" cxnId="{CCFD587E-FC48-4A61-B941-3DB0E5C3C560}">
      <dgm:prSet/>
      <dgm:spPr/>
      <dgm:t>
        <a:bodyPr/>
        <a:lstStyle/>
        <a:p>
          <a:endParaRPr lang="en-US"/>
        </a:p>
      </dgm:t>
    </dgm:pt>
    <dgm:pt modelId="{B49B6F67-8249-4A14-A8AC-34E0C5AB97BE}" type="sibTrans" cxnId="{CCFD587E-FC48-4A61-B941-3DB0E5C3C560}">
      <dgm:prSet/>
      <dgm:spPr/>
      <dgm:t>
        <a:bodyPr/>
        <a:lstStyle/>
        <a:p>
          <a:endParaRPr lang="en-US"/>
        </a:p>
      </dgm:t>
    </dgm:pt>
    <dgm:pt modelId="{2B3C163E-3BE7-4ABB-AE47-D9D303161CF6}">
      <dgm:prSet/>
      <dgm:spPr/>
      <dgm:t>
        <a:bodyPr/>
        <a:lstStyle/>
        <a:p>
          <a:r>
            <a:rPr lang="en-US"/>
            <a:t>Student &amp; parent support in school time and out of school</a:t>
          </a:r>
        </a:p>
      </dgm:t>
    </dgm:pt>
    <dgm:pt modelId="{379A171B-3D11-47BC-9DAE-08D6D5B26E74}" type="parTrans" cxnId="{A0107AE8-0F67-44BA-9593-04973F414344}">
      <dgm:prSet/>
      <dgm:spPr/>
      <dgm:t>
        <a:bodyPr/>
        <a:lstStyle/>
        <a:p>
          <a:endParaRPr lang="en-US"/>
        </a:p>
      </dgm:t>
    </dgm:pt>
    <dgm:pt modelId="{B1DFD382-7BEA-4E1B-954C-F96AD638D894}" type="sibTrans" cxnId="{A0107AE8-0F67-44BA-9593-04973F414344}">
      <dgm:prSet/>
      <dgm:spPr/>
      <dgm:t>
        <a:bodyPr/>
        <a:lstStyle/>
        <a:p>
          <a:endParaRPr lang="en-US"/>
        </a:p>
      </dgm:t>
    </dgm:pt>
    <dgm:pt modelId="{6CD0904C-8272-4B1F-9EB9-FD5ED655CAAD}">
      <dgm:prSet/>
      <dgm:spPr/>
      <dgm:t>
        <a:bodyPr/>
        <a:lstStyle/>
        <a:p>
          <a:r>
            <a:rPr lang="en-US"/>
            <a:t>Access to muti agencies via Forums</a:t>
          </a:r>
        </a:p>
      </dgm:t>
    </dgm:pt>
    <dgm:pt modelId="{08AD02CD-3D3F-44DE-8E48-2227771B8FC6}" type="parTrans" cxnId="{47E10D69-D8FE-4195-AA8D-03C2945021D9}">
      <dgm:prSet/>
      <dgm:spPr/>
      <dgm:t>
        <a:bodyPr/>
        <a:lstStyle/>
        <a:p>
          <a:endParaRPr lang="en-US"/>
        </a:p>
      </dgm:t>
    </dgm:pt>
    <dgm:pt modelId="{D0F17A89-A814-4371-BE64-F46274D86A7F}" type="sibTrans" cxnId="{47E10D69-D8FE-4195-AA8D-03C2945021D9}">
      <dgm:prSet/>
      <dgm:spPr/>
      <dgm:t>
        <a:bodyPr/>
        <a:lstStyle/>
        <a:p>
          <a:endParaRPr lang="en-US"/>
        </a:p>
      </dgm:t>
    </dgm:pt>
    <dgm:pt modelId="{06AD8B42-27DF-40E2-97BD-1941240A317C}">
      <dgm:prSet/>
      <dgm:spPr/>
      <dgm:t>
        <a:bodyPr/>
        <a:lstStyle/>
        <a:p>
          <a:r>
            <a:rPr lang="en-US"/>
            <a:t>Re-engagement &amp; reintegration modules </a:t>
          </a:r>
        </a:p>
      </dgm:t>
    </dgm:pt>
    <dgm:pt modelId="{2219BC3B-D00C-42C9-8C81-18DE9E1734D5}" type="parTrans" cxnId="{3F98EB3F-4C01-404D-BAC2-D7D6082AE007}">
      <dgm:prSet/>
      <dgm:spPr/>
      <dgm:t>
        <a:bodyPr/>
        <a:lstStyle/>
        <a:p>
          <a:endParaRPr lang="en-US"/>
        </a:p>
      </dgm:t>
    </dgm:pt>
    <dgm:pt modelId="{EEF074DF-CB0C-46C9-9141-45D614A9A8A0}" type="sibTrans" cxnId="{3F98EB3F-4C01-404D-BAC2-D7D6082AE007}">
      <dgm:prSet/>
      <dgm:spPr/>
      <dgm:t>
        <a:bodyPr/>
        <a:lstStyle/>
        <a:p>
          <a:endParaRPr lang="en-US"/>
        </a:p>
      </dgm:t>
    </dgm:pt>
    <dgm:pt modelId="{615F10B8-32F5-4B73-BD1A-DF078035289C}">
      <dgm:prSet/>
      <dgm:spPr/>
      <dgm:t>
        <a:bodyPr/>
        <a:lstStyle/>
        <a:p>
          <a:r>
            <a:rPr lang="en-US"/>
            <a:t>Access to effective assessment of need for more complex cases</a:t>
          </a:r>
        </a:p>
      </dgm:t>
    </dgm:pt>
    <dgm:pt modelId="{FCA1630A-44FB-4BBE-B967-A6871CF1113F}" type="parTrans" cxnId="{D58228C7-FD02-42AF-AA88-1019E612E711}">
      <dgm:prSet/>
      <dgm:spPr/>
      <dgm:t>
        <a:bodyPr/>
        <a:lstStyle/>
        <a:p>
          <a:endParaRPr lang="en-US"/>
        </a:p>
      </dgm:t>
    </dgm:pt>
    <dgm:pt modelId="{BE188766-6AA9-42AD-BF77-C65D21F6DB1A}" type="sibTrans" cxnId="{D58228C7-FD02-42AF-AA88-1019E612E711}">
      <dgm:prSet/>
      <dgm:spPr/>
      <dgm:t>
        <a:bodyPr/>
        <a:lstStyle/>
        <a:p>
          <a:endParaRPr lang="en-US"/>
        </a:p>
      </dgm:t>
    </dgm:pt>
    <dgm:pt modelId="{08C2E8F2-08AA-4CB8-90B5-64C85BF1FA27}">
      <dgm:prSet/>
      <dgm:spPr/>
      <dgm:t>
        <a:bodyPr/>
        <a:lstStyle/>
        <a:p>
          <a:r>
            <a:rPr lang="en-US"/>
            <a:t>Blended school – external bespoke offer</a:t>
          </a:r>
        </a:p>
      </dgm:t>
    </dgm:pt>
    <dgm:pt modelId="{3EA7ACBC-82F3-4776-875A-9FEC3C0A7DBB}" type="parTrans" cxnId="{3074B695-7798-4A5A-BA48-8E75FEC2E8A6}">
      <dgm:prSet/>
      <dgm:spPr/>
      <dgm:t>
        <a:bodyPr/>
        <a:lstStyle/>
        <a:p>
          <a:endParaRPr lang="en-US"/>
        </a:p>
      </dgm:t>
    </dgm:pt>
    <dgm:pt modelId="{E40187A3-D105-4E54-94B9-BA5D696940EF}" type="sibTrans" cxnId="{3074B695-7798-4A5A-BA48-8E75FEC2E8A6}">
      <dgm:prSet/>
      <dgm:spPr/>
      <dgm:t>
        <a:bodyPr/>
        <a:lstStyle/>
        <a:p>
          <a:endParaRPr lang="en-US"/>
        </a:p>
      </dgm:t>
    </dgm:pt>
    <dgm:pt modelId="{6BE87EE4-C95A-49E4-871C-7B4DA515341D}">
      <dgm:prSet/>
      <dgm:spPr/>
      <dgm:t>
        <a:bodyPr/>
        <a:lstStyle/>
        <a:p>
          <a:r>
            <a:rPr lang="en-US"/>
            <a:t>Support for Managed Moves, Fresh Starts</a:t>
          </a:r>
        </a:p>
      </dgm:t>
    </dgm:pt>
    <dgm:pt modelId="{2305FDE9-4B1D-469D-94F5-B261DAA09264}" type="parTrans" cxnId="{810DCAA6-90E1-422C-8CAA-AFF063814BEC}">
      <dgm:prSet/>
      <dgm:spPr/>
      <dgm:t>
        <a:bodyPr/>
        <a:lstStyle/>
        <a:p>
          <a:endParaRPr lang="en-US"/>
        </a:p>
      </dgm:t>
    </dgm:pt>
    <dgm:pt modelId="{D435F271-DE98-42A4-A261-8BB8AD69ECFA}" type="sibTrans" cxnId="{810DCAA6-90E1-422C-8CAA-AFF063814BEC}">
      <dgm:prSet/>
      <dgm:spPr/>
      <dgm:t>
        <a:bodyPr/>
        <a:lstStyle/>
        <a:p>
          <a:endParaRPr lang="en-US"/>
        </a:p>
      </dgm:t>
    </dgm:pt>
    <dgm:pt modelId="{3035663E-CE47-421B-9B0F-1676E10B5465}">
      <dgm:prSet/>
      <dgm:spPr/>
      <dgm:t>
        <a:bodyPr/>
        <a:lstStyle/>
        <a:p>
          <a:r>
            <a:rPr lang="en-US"/>
            <a:t>Full time provision </a:t>
          </a:r>
        </a:p>
      </dgm:t>
    </dgm:pt>
    <dgm:pt modelId="{A93EC6FB-8865-4236-B3DD-8DCE52EF7145}" type="parTrans" cxnId="{234B5BEC-1FB8-493E-96FA-112D1C38DEAE}">
      <dgm:prSet/>
      <dgm:spPr/>
      <dgm:t>
        <a:bodyPr/>
        <a:lstStyle/>
        <a:p>
          <a:endParaRPr lang="en-US"/>
        </a:p>
      </dgm:t>
    </dgm:pt>
    <dgm:pt modelId="{0E449238-4987-43F7-9A0B-D0B91BFA42CB}" type="sibTrans" cxnId="{234B5BEC-1FB8-493E-96FA-112D1C38DEAE}">
      <dgm:prSet/>
      <dgm:spPr/>
      <dgm:t>
        <a:bodyPr/>
        <a:lstStyle/>
        <a:p>
          <a:endParaRPr lang="en-US"/>
        </a:p>
      </dgm:t>
    </dgm:pt>
    <dgm:pt modelId="{34E61836-3933-48FC-9865-B381C391D0EF}">
      <dgm:prSet/>
      <dgm:spPr/>
      <dgm:t>
        <a:bodyPr/>
        <a:lstStyle/>
        <a:p>
          <a:r>
            <a:rPr lang="en-US"/>
            <a:t>Transition to Post 16, back to school or into specialist setting</a:t>
          </a:r>
        </a:p>
      </dgm:t>
    </dgm:pt>
    <dgm:pt modelId="{484FCA5A-5A2E-4C9F-B2CB-8070938CD4BA}" type="parTrans" cxnId="{31FD7ED5-BB72-4461-B4C6-B4AB43A0D3CC}">
      <dgm:prSet/>
      <dgm:spPr/>
      <dgm:t>
        <a:bodyPr/>
        <a:lstStyle/>
        <a:p>
          <a:endParaRPr lang="en-US"/>
        </a:p>
      </dgm:t>
    </dgm:pt>
    <dgm:pt modelId="{15353639-6E71-4496-A772-B47EC806B97D}" type="sibTrans" cxnId="{31FD7ED5-BB72-4461-B4C6-B4AB43A0D3CC}">
      <dgm:prSet/>
      <dgm:spPr/>
      <dgm:t>
        <a:bodyPr/>
        <a:lstStyle/>
        <a:p>
          <a:endParaRPr lang="en-US"/>
        </a:p>
      </dgm:t>
    </dgm:pt>
    <dgm:pt modelId="{45DD67F9-BD7F-4DB4-8532-549589B12302}" type="pres">
      <dgm:prSet presAssocID="{79CC9A23-C4FE-4830-A507-840DCAC65567}" presName="diagram" presStyleCnt="0">
        <dgm:presLayoutVars>
          <dgm:dir/>
          <dgm:resizeHandles val="exact"/>
        </dgm:presLayoutVars>
      </dgm:prSet>
      <dgm:spPr/>
    </dgm:pt>
    <dgm:pt modelId="{814F2A61-89C5-46E3-A5BF-1D667A1373D8}" type="pres">
      <dgm:prSet presAssocID="{F645A949-34EB-4BC2-9E4E-148911DB24AF}" presName="node" presStyleLbl="node1" presStyleIdx="0" presStyleCnt="13">
        <dgm:presLayoutVars>
          <dgm:bulletEnabled val="1"/>
        </dgm:presLayoutVars>
      </dgm:prSet>
      <dgm:spPr/>
    </dgm:pt>
    <dgm:pt modelId="{3728915F-AEF2-4ECB-8D6E-CD416EB77707}" type="pres">
      <dgm:prSet presAssocID="{58533771-3285-4A3A-B8D4-A80076318520}" presName="sibTrans" presStyleCnt="0"/>
      <dgm:spPr/>
    </dgm:pt>
    <dgm:pt modelId="{E7079A62-8B66-458C-A1C7-12CB6BF13EA6}" type="pres">
      <dgm:prSet presAssocID="{F7606B08-588B-42CC-9DA5-0C81EC6AD277}" presName="node" presStyleLbl="node1" presStyleIdx="1" presStyleCnt="13">
        <dgm:presLayoutVars>
          <dgm:bulletEnabled val="1"/>
        </dgm:presLayoutVars>
      </dgm:prSet>
      <dgm:spPr/>
    </dgm:pt>
    <dgm:pt modelId="{2CC94477-1DF3-4178-B95A-775AA84ED21A}" type="pres">
      <dgm:prSet presAssocID="{87C88E11-6DA2-4D7F-9AA3-D4C7C41F6C7D}" presName="sibTrans" presStyleCnt="0"/>
      <dgm:spPr/>
    </dgm:pt>
    <dgm:pt modelId="{07A9CF61-0C6C-4330-ABAF-0BE81FCF25FA}" type="pres">
      <dgm:prSet presAssocID="{02CC1EED-B64E-4F7E-9D2A-C46F465CA1EF}" presName="node" presStyleLbl="node1" presStyleIdx="2" presStyleCnt="13">
        <dgm:presLayoutVars>
          <dgm:bulletEnabled val="1"/>
        </dgm:presLayoutVars>
      </dgm:prSet>
      <dgm:spPr/>
    </dgm:pt>
    <dgm:pt modelId="{9B67ED29-5FAD-451B-8810-431BD1F2AAAD}" type="pres">
      <dgm:prSet presAssocID="{1785D5F0-AD05-45D5-A3C7-3F44E6819C92}" presName="sibTrans" presStyleCnt="0"/>
      <dgm:spPr/>
    </dgm:pt>
    <dgm:pt modelId="{A2EFCBC6-1547-4AAD-94E5-A2D2D8E36C02}" type="pres">
      <dgm:prSet presAssocID="{2FBDBB20-3E7F-4D61-AAE2-C9AC7E70B115}" presName="node" presStyleLbl="node1" presStyleIdx="3" presStyleCnt="13">
        <dgm:presLayoutVars>
          <dgm:bulletEnabled val="1"/>
        </dgm:presLayoutVars>
      </dgm:prSet>
      <dgm:spPr/>
    </dgm:pt>
    <dgm:pt modelId="{404352C3-31A1-4C96-9D03-D71180D8A9CE}" type="pres">
      <dgm:prSet presAssocID="{D4055D0A-96A7-429D-BA47-852BDB981A17}" presName="sibTrans" presStyleCnt="0"/>
      <dgm:spPr/>
    </dgm:pt>
    <dgm:pt modelId="{80DA4093-3FB1-45FD-A55D-B97333135A68}" type="pres">
      <dgm:prSet presAssocID="{0446F9C7-F596-4FA0-A565-FD63B05FEE06}" presName="node" presStyleLbl="node1" presStyleIdx="4" presStyleCnt="13">
        <dgm:presLayoutVars>
          <dgm:bulletEnabled val="1"/>
        </dgm:presLayoutVars>
      </dgm:prSet>
      <dgm:spPr/>
    </dgm:pt>
    <dgm:pt modelId="{30CAF414-21B8-4DA1-9AF5-C84AD7CCD133}" type="pres">
      <dgm:prSet presAssocID="{B49B6F67-8249-4A14-A8AC-34E0C5AB97BE}" presName="sibTrans" presStyleCnt="0"/>
      <dgm:spPr/>
    </dgm:pt>
    <dgm:pt modelId="{896C642F-F9E1-4885-B537-209FBB16A4F6}" type="pres">
      <dgm:prSet presAssocID="{2B3C163E-3BE7-4ABB-AE47-D9D303161CF6}" presName="node" presStyleLbl="node1" presStyleIdx="5" presStyleCnt="13">
        <dgm:presLayoutVars>
          <dgm:bulletEnabled val="1"/>
        </dgm:presLayoutVars>
      </dgm:prSet>
      <dgm:spPr/>
    </dgm:pt>
    <dgm:pt modelId="{0E064638-CEB6-452C-9589-588B550544ED}" type="pres">
      <dgm:prSet presAssocID="{B1DFD382-7BEA-4E1B-954C-F96AD638D894}" presName="sibTrans" presStyleCnt="0"/>
      <dgm:spPr/>
    </dgm:pt>
    <dgm:pt modelId="{39333F20-DDD0-4105-ABAE-6FE9F57666D3}" type="pres">
      <dgm:prSet presAssocID="{6CD0904C-8272-4B1F-9EB9-FD5ED655CAAD}" presName="node" presStyleLbl="node1" presStyleIdx="6" presStyleCnt="13">
        <dgm:presLayoutVars>
          <dgm:bulletEnabled val="1"/>
        </dgm:presLayoutVars>
      </dgm:prSet>
      <dgm:spPr/>
    </dgm:pt>
    <dgm:pt modelId="{5FFD42AD-F25E-4226-9D09-21D5B406B274}" type="pres">
      <dgm:prSet presAssocID="{D0F17A89-A814-4371-BE64-F46274D86A7F}" presName="sibTrans" presStyleCnt="0"/>
      <dgm:spPr/>
    </dgm:pt>
    <dgm:pt modelId="{055CD9D0-ECD8-41E3-B2BC-D495791E0218}" type="pres">
      <dgm:prSet presAssocID="{06AD8B42-27DF-40E2-97BD-1941240A317C}" presName="node" presStyleLbl="node1" presStyleIdx="7" presStyleCnt="13">
        <dgm:presLayoutVars>
          <dgm:bulletEnabled val="1"/>
        </dgm:presLayoutVars>
      </dgm:prSet>
      <dgm:spPr/>
    </dgm:pt>
    <dgm:pt modelId="{F2F364BE-A998-4F95-8F30-93D727AAF940}" type="pres">
      <dgm:prSet presAssocID="{EEF074DF-CB0C-46C9-9141-45D614A9A8A0}" presName="sibTrans" presStyleCnt="0"/>
      <dgm:spPr/>
    </dgm:pt>
    <dgm:pt modelId="{6F9244F5-E196-4B59-80DA-B04146B975BF}" type="pres">
      <dgm:prSet presAssocID="{615F10B8-32F5-4B73-BD1A-DF078035289C}" presName="node" presStyleLbl="node1" presStyleIdx="8" presStyleCnt="13">
        <dgm:presLayoutVars>
          <dgm:bulletEnabled val="1"/>
        </dgm:presLayoutVars>
      </dgm:prSet>
      <dgm:spPr/>
    </dgm:pt>
    <dgm:pt modelId="{E50C6359-B322-4E73-8019-3E0EC99619DE}" type="pres">
      <dgm:prSet presAssocID="{BE188766-6AA9-42AD-BF77-C65D21F6DB1A}" presName="sibTrans" presStyleCnt="0"/>
      <dgm:spPr/>
    </dgm:pt>
    <dgm:pt modelId="{E8EB2EE5-FDEC-42AE-B8E1-2C2BB67904AA}" type="pres">
      <dgm:prSet presAssocID="{08C2E8F2-08AA-4CB8-90B5-64C85BF1FA27}" presName="node" presStyleLbl="node1" presStyleIdx="9" presStyleCnt="13">
        <dgm:presLayoutVars>
          <dgm:bulletEnabled val="1"/>
        </dgm:presLayoutVars>
      </dgm:prSet>
      <dgm:spPr/>
    </dgm:pt>
    <dgm:pt modelId="{A2020B2B-3533-49B9-9797-992364779195}" type="pres">
      <dgm:prSet presAssocID="{E40187A3-D105-4E54-94B9-BA5D696940EF}" presName="sibTrans" presStyleCnt="0"/>
      <dgm:spPr/>
    </dgm:pt>
    <dgm:pt modelId="{3012D6A4-DA51-4EDD-B659-74ABF8C6E922}" type="pres">
      <dgm:prSet presAssocID="{6BE87EE4-C95A-49E4-871C-7B4DA515341D}" presName="node" presStyleLbl="node1" presStyleIdx="10" presStyleCnt="13">
        <dgm:presLayoutVars>
          <dgm:bulletEnabled val="1"/>
        </dgm:presLayoutVars>
      </dgm:prSet>
      <dgm:spPr/>
    </dgm:pt>
    <dgm:pt modelId="{EB9C616E-6779-4F08-B9AA-A6C6E950F78D}" type="pres">
      <dgm:prSet presAssocID="{D435F271-DE98-42A4-A261-8BB8AD69ECFA}" presName="sibTrans" presStyleCnt="0"/>
      <dgm:spPr/>
    </dgm:pt>
    <dgm:pt modelId="{AD9B792B-EA20-4FE1-A042-C15C7F3B2D16}" type="pres">
      <dgm:prSet presAssocID="{3035663E-CE47-421B-9B0F-1676E10B5465}" presName="node" presStyleLbl="node1" presStyleIdx="11" presStyleCnt="13">
        <dgm:presLayoutVars>
          <dgm:bulletEnabled val="1"/>
        </dgm:presLayoutVars>
      </dgm:prSet>
      <dgm:spPr/>
    </dgm:pt>
    <dgm:pt modelId="{0D4E05C0-999F-46E4-BFC5-F23B79D81B75}" type="pres">
      <dgm:prSet presAssocID="{0E449238-4987-43F7-9A0B-D0B91BFA42CB}" presName="sibTrans" presStyleCnt="0"/>
      <dgm:spPr/>
    </dgm:pt>
    <dgm:pt modelId="{57AB2AD7-7322-4DA0-98B3-25F22B2411B3}" type="pres">
      <dgm:prSet presAssocID="{34E61836-3933-48FC-9865-B381C391D0EF}" presName="node" presStyleLbl="node1" presStyleIdx="12" presStyleCnt="13">
        <dgm:presLayoutVars>
          <dgm:bulletEnabled val="1"/>
        </dgm:presLayoutVars>
      </dgm:prSet>
      <dgm:spPr/>
    </dgm:pt>
  </dgm:ptLst>
  <dgm:cxnLst>
    <dgm:cxn modelId="{69E90F2E-C58D-4C3C-B5E3-FD8CF1A7A6CE}" srcId="{79CC9A23-C4FE-4830-A507-840DCAC65567}" destId="{02CC1EED-B64E-4F7E-9D2A-C46F465CA1EF}" srcOrd="2" destOrd="0" parTransId="{1DC2AAC9-384A-44C5-9DCB-3C920F4EC35C}" sibTransId="{1785D5F0-AD05-45D5-A3C7-3F44E6819C92}"/>
    <dgm:cxn modelId="{1CF66239-D8F7-489B-88CE-500D75803310}" type="presOf" srcId="{615F10B8-32F5-4B73-BD1A-DF078035289C}" destId="{6F9244F5-E196-4B59-80DA-B04146B975BF}" srcOrd="0" destOrd="0" presId="urn:microsoft.com/office/officeart/2005/8/layout/default"/>
    <dgm:cxn modelId="{6A8B253C-85A0-4C21-BA94-2CCEE4CF21CB}" type="presOf" srcId="{F7606B08-588B-42CC-9DA5-0C81EC6AD277}" destId="{E7079A62-8B66-458C-A1C7-12CB6BF13EA6}" srcOrd="0" destOrd="0" presId="urn:microsoft.com/office/officeart/2005/8/layout/default"/>
    <dgm:cxn modelId="{9606653E-C236-448E-863B-BD152B82C0FB}" type="presOf" srcId="{2B3C163E-3BE7-4ABB-AE47-D9D303161CF6}" destId="{896C642F-F9E1-4885-B537-209FBB16A4F6}" srcOrd="0" destOrd="0" presId="urn:microsoft.com/office/officeart/2005/8/layout/default"/>
    <dgm:cxn modelId="{3F98EB3F-4C01-404D-BAC2-D7D6082AE007}" srcId="{79CC9A23-C4FE-4830-A507-840DCAC65567}" destId="{06AD8B42-27DF-40E2-97BD-1941240A317C}" srcOrd="7" destOrd="0" parTransId="{2219BC3B-D00C-42C9-8C81-18DE9E1734D5}" sibTransId="{EEF074DF-CB0C-46C9-9141-45D614A9A8A0}"/>
    <dgm:cxn modelId="{003F0B5D-C89C-44F7-9609-9B65F4F8F7B2}" srcId="{79CC9A23-C4FE-4830-A507-840DCAC65567}" destId="{2FBDBB20-3E7F-4D61-AAE2-C9AC7E70B115}" srcOrd="3" destOrd="0" parTransId="{506BBF02-07BB-4F22-A68C-041043B38609}" sibTransId="{D4055D0A-96A7-429D-BA47-852BDB981A17}"/>
    <dgm:cxn modelId="{BCB51261-11F1-4AF2-9002-B7C874CC6794}" type="presOf" srcId="{06AD8B42-27DF-40E2-97BD-1941240A317C}" destId="{055CD9D0-ECD8-41E3-B2BC-D495791E0218}" srcOrd="0" destOrd="0" presId="urn:microsoft.com/office/officeart/2005/8/layout/default"/>
    <dgm:cxn modelId="{86AC4641-C36E-43D8-8A5C-17C47C232A07}" type="presOf" srcId="{79CC9A23-C4FE-4830-A507-840DCAC65567}" destId="{45DD67F9-BD7F-4DB4-8532-549589B12302}" srcOrd="0" destOrd="0" presId="urn:microsoft.com/office/officeart/2005/8/layout/default"/>
    <dgm:cxn modelId="{47E10D69-D8FE-4195-AA8D-03C2945021D9}" srcId="{79CC9A23-C4FE-4830-A507-840DCAC65567}" destId="{6CD0904C-8272-4B1F-9EB9-FD5ED655CAAD}" srcOrd="6" destOrd="0" parTransId="{08AD02CD-3D3F-44DE-8E48-2227771B8FC6}" sibTransId="{D0F17A89-A814-4371-BE64-F46274D86A7F}"/>
    <dgm:cxn modelId="{7F8E404D-187B-4B2A-8E73-40ABC52C29A0}" type="presOf" srcId="{02CC1EED-B64E-4F7E-9D2A-C46F465CA1EF}" destId="{07A9CF61-0C6C-4330-ABAF-0BE81FCF25FA}" srcOrd="0" destOrd="0" presId="urn:microsoft.com/office/officeart/2005/8/layout/default"/>
    <dgm:cxn modelId="{CCFD587E-FC48-4A61-B941-3DB0E5C3C560}" srcId="{79CC9A23-C4FE-4830-A507-840DCAC65567}" destId="{0446F9C7-F596-4FA0-A565-FD63B05FEE06}" srcOrd="4" destOrd="0" parTransId="{1DFB94F9-0D1C-4FCE-906A-57356BF8457E}" sibTransId="{B49B6F67-8249-4A14-A8AC-34E0C5AB97BE}"/>
    <dgm:cxn modelId="{45BBDB86-2035-4F4F-A44E-6718DF2F1EAE}" srcId="{79CC9A23-C4FE-4830-A507-840DCAC65567}" destId="{F645A949-34EB-4BC2-9E4E-148911DB24AF}" srcOrd="0" destOrd="0" parTransId="{8CEC62CA-7795-4B09-AFCC-0D8CAF4EF08F}" sibTransId="{58533771-3285-4A3A-B8D4-A80076318520}"/>
    <dgm:cxn modelId="{E1DDA988-EE98-47F9-BDBC-04B9388C4D12}" type="presOf" srcId="{08C2E8F2-08AA-4CB8-90B5-64C85BF1FA27}" destId="{E8EB2EE5-FDEC-42AE-B8E1-2C2BB67904AA}" srcOrd="0" destOrd="0" presId="urn:microsoft.com/office/officeart/2005/8/layout/default"/>
    <dgm:cxn modelId="{1482E48A-DB7E-475E-AF64-18D52C5B721C}" type="presOf" srcId="{0446F9C7-F596-4FA0-A565-FD63B05FEE06}" destId="{80DA4093-3FB1-45FD-A55D-B97333135A68}" srcOrd="0" destOrd="0" presId="urn:microsoft.com/office/officeart/2005/8/layout/default"/>
    <dgm:cxn modelId="{3074B695-7798-4A5A-BA48-8E75FEC2E8A6}" srcId="{79CC9A23-C4FE-4830-A507-840DCAC65567}" destId="{08C2E8F2-08AA-4CB8-90B5-64C85BF1FA27}" srcOrd="9" destOrd="0" parTransId="{3EA7ACBC-82F3-4776-875A-9FEC3C0A7DBB}" sibTransId="{E40187A3-D105-4E54-94B9-BA5D696940EF}"/>
    <dgm:cxn modelId="{693AA49A-B024-49AB-B8D2-BFD23CDB903F}" srcId="{79CC9A23-C4FE-4830-A507-840DCAC65567}" destId="{F7606B08-588B-42CC-9DA5-0C81EC6AD277}" srcOrd="1" destOrd="0" parTransId="{B71F5E97-95FD-4D03-910E-104982DD5057}" sibTransId="{87C88E11-6DA2-4D7F-9AA3-D4C7C41F6C7D}"/>
    <dgm:cxn modelId="{A3C9A2A0-3912-4217-9333-603F734A22A6}" type="presOf" srcId="{2FBDBB20-3E7F-4D61-AAE2-C9AC7E70B115}" destId="{A2EFCBC6-1547-4AAD-94E5-A2D2D8E36C02}" srcOrd="0" destOrd="0" presId="urn:microsoft.com/office/officeart/2005/8/layout/default"/>
    <dgm:cxn modelId="{810DCAA6-90E1-422C-8CAA-AFF063814BEC}" srcId="{79CC9A23-C4FE-4830-A507-840DCAC65567}" destId="{6BE87EE4-C95A-49E4-871C-7B4DA515341D}" srcOrd="10" destOrd="0" parTransId="{2305FDE9-4B1D-469D-94F5-B261DAA09264}" sibTransId="{D435F271-DE98-42A4-A261-8BB8AD69ECFA}"/>
    <dgm:cxn modelId="{EB3B50A7-EDC7-420E-8335-E57579B4F99A}" type="presOf" srcId="{6CD0904C-8272-4B1F-9EB9-FD5ED655CAAD}" destId="{39333F20-DDD0-4105-ABAE-6FE9F57666D3}" srcOrd="0" destOrd="0" presId="urn:microsoft.com/office/officeart/2005/8/layout/default"/>
    <dgm:cxn modelId="{1A372CAA-7BAD-4BA2-9E2A-67B60FC95D4B}" type="presOf" srcId="{3035663E-CE47-421B-9B0F-1676E10B5465}" destId="{AD9B792B-EA20-4FE1-A042-C15C7F3B2D16}" srcOrd="0" destOrd="0" presId="urn:microsoft.com/office/officeart/2005/8/layout/default"/>
    <dgm:cxn modelId="{F5E56BAC-2FD5-491E-B401-C03662872F44}" type="presOf" srcId="{34E61836-3933-48FC-9865-B381C391D0EF}" destId="{57AB2AD7-7322-4DA0-98B3-25F22B2411B3}" srcOrd="0" destOrd="0" presId="urn:microsoft.com/office/officeart/2005/8/layout/default"/>
    <dgm:cxn modelId="{295579AC-72D3-402C-BBE5-1163D0C84D9A}" type="presOf" srcId="{6BE87EE4-C95A-49E4-871C-7B4DA515341D}" destId="{3012D6A4-DA51-4EDD-B659-74ABF8C6E922}" srcOrd="0" destOrd="0" presId="urn:microsoft.com/office/officeart/2005/8/layout/default"/>
    <dgm:cxn modelId="{9C7B06B8-BD76-49E9-B8F5-5CFB20463864}" type="presOf" srcId="{F645A949-34EB-4BC2-9E4E-148911DB24AF}" destId="{814F2A61-89C5-46E3-A5BF-1D667A1373D8}" srcOrd="0" destOrd="0" presId="urn:microsoft.com/office/officeart/2005/8/layout/default"/>
    <dgm:cxn modelId="{D58228C7-FD02-42AF-AA88-1019E612E711}" srcId="{79CC9A23-C4FE-4830-A507-840DCAC65567}" destId="{615F10B8-32F5-4B73-BD1A-DF078035289C}" srcOrd="8" destOrd="0" parTransId="{FCA1630A-44FB-4BBE-B967-A6871CF1113F}" sibTransId="{BE188766-6AA9-42AD-BF77-C65D21F6DB1A}"/>
    <dgm:cxn modelId="{31FD7ED5-BB72-4461-B4C6-B4AB43A0D3CC}" srcId="{79CC9A23-C4FE-4830-A507-840DCAC65567}" destId="{34E61836-3933-48FC-9865-B381C391D0EF}" srcOrd="12" destOrd="0" parTransId="{484FCA5A-5A2E-4C9F-B2CB-8070938CD4BA}" sibTransId="{15353639-6E71-4496-A772-B47EC806B97D}"/>
    <dgm:cxn modelId="{A0107AE8-0F67-44BA-9593-04973F414344}" srcId="{79CC9A23-C4FE-4830-A507-840DCAC65567}" destId="{2B3C163E-3BE7-4ABB-AE47-D9D303161CF6}" srcOrd="5" destOrd="0" parTransId="{379A171B-3D11-47BC-9DAE-08D6D5B26E74}" sibTransId="{B1DFD382-7BEA-4E1B-954C-F96AD638D894}"/>
    <dgm:cxn modelId="{234B5BEC-1FB8-493E-96FA-112D1C38DEAE}" srcId="{79CC9A23-C4FE-4830-A507-840DCAC65567}" destId="{3035663E-CE47-421B-9B0F-1676E10B5465}" srcOrd="11" destOrd="0" parTransId="{A93EC6FB-8865-4236-B3DD-8DCE52EF7145}" sibTransId="{0E449238-4987-43F7-9A0B-D0B91BFA42CB}"/>
    <dgm:cxn modelId="{6DC31AAA-07B6-4304-AF57-5826E5A88DC5}" type="presParOf" srcId="{45DD67F9-BD7F-4DB4-8532-549589B12302}" destId="{814F2A61-89C5-46E3-A5BF-1D667A1373D8}" srcOrd="0" destOrd="0" presId="urn:microsoft.com/office/officeart/2005/8/layout/default"/>
    <dgm:cxn modelId="{F8C52B41-87C8-44F2-8E08-5C2AAACE7B60}" type="presParOf" srcId="{45DD67F9-BD7F-4DB4-8532-549589B12302}" destId="{3728915F-AEF2-4ECB-8D6E-CD416EB77707}" srcOrd="1" destOrd="0" presId="urn:microsoft.com/office/officeart/2005/8/layout/default"/>
    <dgm:cxn modelId="{E8D20C7A-830F-468B-94A2-71D8122BA078}" type="presParOf" srcId="{45DD67F9-BD7F-4DB4-8532-549589B12302}" destId="{E7079A62-8B66-458C-A1C7-12CB6BF13EA6}" srcOrd="2" destOrd="0" presId="urn:microsoft.com/office/officeart/2005/8/layout/default"/>
    <dgm:cxn modelId="{60F683A6-0B45-4EF1-B65B-02DD3686A6E7}" type="presParOf" srcId="{45DD67F9-BD7F-4DB4-8532-549589B12302}" destId="{2CC94477-1DF3-4178-B95A-775AA84ED21A}" srcOrd="3" destOrd="0" presId="urn:microsoft.com/office/officeart/2005/8/layout/default"/>
    <dgm:cxn modelId="{C41F7EA3-B91C-4378-A478-C281BCA07512}" type="presParOf" srcId="{45DD67F9-BD7F-4DB4-8532-549589B12302}" destId="{07A9CF61-0C6C-4330-ABAF-0BE81FCF25FA}" srcOrd="4" destOrd="0" presId="urn:microsoft.com/office/officeart/2005/8/layout/default"/>
    <dgm:cxn modelId="{4FD91F22-C1C6-4B9D-B993-63CD3C4B8E6D}" type="presParOf" srcId="{45DD67F9-BD7F-4DB4-8532-549589B12302}" destId="{9B67ED29-5FAD-451B-8810-431BD1F2AAAD}" srcOrd="5" destOrd="0" presId="urn:microsoft.com/office/officeart/2005/8/layout/default"/>
    <dgm:cxn modelId="{3E1DEBD5-09E8-463F-BFE8-C8DC8E4C9B51}" type="presParOf" srcId="{45DD67F9-BD7F-4DB4-8532-549589B12302}" destId="{A2EFCBC6-1547-4AAD-94E5-A2D2D8E36C02}" srcOrd="6" destOrd="0" presId="urn:microsoft.com/office/officeart/2005/8/layout/default"/>
    <dgm:cxn modelId="{EDFDD1AC-8F1F-4A1C-8364-DF757944B943}" type="presParOf" srcId="{45DD67F9-BD7F-4DB4-8532-549589B12302}" destId="{404352C3-31A1-4C96-9D03-D71180D8A9CE}" srcOrd="7" destOrd="0" presId="urn:microsoft.com/office/officeart/2005/8/layout/default"/>
    <dgm:cxn modelId="{98344619-2CB5-404D-BAC1-4BD1B9DE1B1C}" type="presParOf" srcId="{45DD67F9-BD7F-4DB4-8532-549589B12302}" destId="{80DA4093-3FB1-45FD-A55D-B97333135A68}" srcOrd="8" destOrd="0" presId="urn:microsoft.com/office/officeart/2005/8/layout/default"/>
    <dgm:cxn modelId="{0A19EF8E-862E-483F-B0F1-D90531ACB557}" type="presParOf" srcId="{45DD67F9-BD7F-4DB4-8532-549589B12302}" destId="{30CAF414-21B8-4DA1-9AF5-C84AD7CCD133}" srcOrd="9" destOrd="0" presId="urn:microsoft.com/office/officeart/2005/8/layout/default"/>
    <dgm:cxn modelId="{DC3D0DD6-DC18-4240-8973-8787023AE833}" type="presParOf" srcId="{45DD67F9-BD7F-4DB4-8532-549589B12302}" destId="{896C642F-F9E1-4885-B537-209FBB16A4F6}" srcOrd="10" destOrd="0" presId="urn:microsoft.com/office/officeart/2005/8/layout/default"/>
    <dgm:cxn modelId="{44E922A4-D91F-452D-AC7C-794D8636F640}" type="presParOf" srcId="{45DD67F9-BD7F-4DB4-8532-549589B12302}" destId="{0E064638-CEB6-452C-9589-588B550544ED}" srcOrd="11" destOrd="0" presId="urn:microsoft.com/office/officeart/2005/8/layout/default"/>
    <dgm:cxn modelId="{5F6F3C4F-C5DE-4C06-A32F-520612A01AE3}" type="presParOf" srcId="{45DD67F9-BD7F-4DB4-8532-549589B12302}" destId="{39333F20-DDD0-4105-ABAE-6FE9F57666D3}" srcOrd="12" destOrd="0" presId="urn:microsoft.com/office/officeart/2005/8/layout/default"/>
    <dgm:cxn modelId="{14589874-B719-4664-A18C-323E92A7DF56}" type="presParOf" srcId="{45DD67F9-BD7F-4DB4-8532-549589B12302}" destId="{5FFD42AD-F25E-4226-9D09-21D5B406B274}" srcOrd="13" destOrd="0" presId="urn:microsoft.com/office/officeart/2005/8/layout/default"/>
    <dgm:cxn modelId="{5D1D48E9-3036-4F70-AE91-EFCDAAD0C5B5}" type="presParOf" srcId="{45DD67F9-BD7F-4DB4-8532-549589B12302}" destId="{055CD9D0-ECD8-41E3-B2BC-D495791E0218}" srcOrd="14" destOrd="0" presId="urn:microsoft.com/office/officeart/2005/8/layout/default"/>
    <dgm:cxn modelId="{E0FA85FF-398E-4CA3-8248-645D57F32AF4}" type="presParOf" srcId="{45DD67F9-BD7F-4DB4-8532-549589B12302}" destId="{F2F364BE-A998-4F95-8F30-93D727AAF940}" srcOrd="15" destOrd="0" presId="urn:microsoft.com/office/officeart/2005/8/layout/default"/>
    <dgm:cxn modelId="{C538D291-0407-46DC-A81A-4053E5B41A37}" type="presParOf" srcId="{45DD67F9-BD7F-4DB4-8532-549589B12302}" destId="{6F9244F5-E196-4B59-80DA-B04146B975BF}" srcOrd="16" destOrd="0" presId="urn:microsoft.com/office/officeart/2005/8/layout/default"/>
    <dgm:cxn modelId="{C114A6CD-25E8-4064-BF0F-A793AEFF7037}" type="presParOf" srcId="{45DD67F9-BD7F-4DB4-8532-549589B12302}" destId="{E50C6359-B322-4E73-8019-3E0EC99619DE}" srcOrd="17" destOrd="0" presId="urn:microsoft.com/office/officeart/2005/8/layout/default"/>
    <dgm:cxn modelId="{169F3F60-541C-46BF-A3A1-B11180815CDE}" type="presParOf" srcId="{45DD67F9-BD7F-4DB4-8532-549589B12302}" destId="{E8EB2EE5-FDEC-42AE-B8E1-2C2BB67904AA}" srcOrd="18" destOrd="0" presId="urn:microsoft.com/office/officeart/2005/8/layout/default"/>
    <dgm:cxn modelId="{0B8BC43D-DD30-400B-8D61-5B2BD00B5861}" type="presParOf" srcId="{45DD67F9-BD7F-4DB4-8532-549589B12302}" destId="{A2020B2B-3533-49B9-9797-992364779195}" srcOrd="19" destOrd="0" presId="urn:microsoft.com/office/officeart/2005/8/layout/default"/>
    <dgm:cxn modelId="{C549E55C-9CBB-4CA6-8E15-FBEC2B1A898E}" type="presParOf" srcId="{45DD67F9-BD7F-4DB4-8532-549589B12302}" destId="{3012D6A4-DA51-4EDD-B659-74ABF8C6E922}" srcOrd="20" destOrd="0" presId="urn:microsoft.com/office/officeart/2005/8/layout/default"/>
    <dgm:cxn modelId="{39D5A230-FD4B-421E-BB59-A51BE0DF731C}" type="presParOf" srcId="{45DD67F9-BD7F-4DB4-8532-549589B12302}" destId="{EB9C616E-6779-4F08-B9AA-A6C6E950F78D}" srcOrd="21" destOrd="0" presId="urn:microsoft.com/office/officeart/2005/8/layout/default"/>
    <dgm:cxn modelId="{BC74BB5E-707F-4AFB-92CF-F4DBC80DD7E6}" type="presParOf" srcId="{45DD67F9-BD7F-4DB4-8532-549589B12302}" destId="{AD9B792B-EA20-4FE1-A042-C15C7F3B2D16}" srcOrd="22" destOrd="0" presId="urn:microsoft.com/office/officeart/2005/8/layout/default"/>
    <dgm:cxn modelId="{6C80C1F3-1ED9-4ABA-A4FE-3FB3260CB205}" type="presParOf" srcId="{45DD67F9-BD7F-4DB4-8532-549589B12302}" destId="{0D4E05C0-999F-46E4-BFC5-F23B79D81B75}" srcOrd="23" destOrd="0" presId="urn:microsoft.com/office/officeart/2005/8/layout/default"/>
    <dgm:cxn modelId="{6DBEBC79-6D7A-46DC-A78A-30723887FA43}" type="presParOf" srcId="{45DD67F9-BD7F-4DB4-8532-549589B12302}" destId="{57AB2AD7-7322-4DA0-98B3-25F22B2411B3}"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F56D5-7767-415E-8E8A-2784928A9909}"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B07E06B-D824-4652-AA43-FF9BC9D57FC0}">
      <dgm:prSet/>
      <dgm:spPr/>
      <dgm:t>
        <a:bodyPr/>
        <a:lstStyle/>
        <a:p>
          <a:pPr>
            <a:lnSpc>
              <a:spcPct val="100000"/>
            </a:lnSpc>
            <a:defRPr b="1"/>
          </a:pPr>
          <a:r>
            <a:rPr lang="en-GB" dirty="0"/>
            <a:t>1. Create a new  Leadership Structure</a:t>
          </a:r>
          <a:endParaRPr lang="en-US" dirty="0"/>
        </a:p>
      </dgm:t>
    </dgm:pt>
    <dgm:pt modelId="{78BB3133-678A-4380-B95D-1294FD4EC14A}" type="parTrans" cxnId="{2721AA3D-1FEB-493C-A3B1-B55C35F72009}">
      <dgm:prSet/>
      <dgm:spPr/>
      <dgm:t>
        <a:bodyPr/>
        <a:lstStyle/>
        <a:p>
          <a:endParaRPr lang="en-US"/>
        </a:p>
      </dgm:t>
    </dgm:pt>
    <dgm:pt modelId="{4DA03A8A-0981-4259-974C-B87E1BD5591D}" type="sibTrans" cxnId="{2721AA3D-1FEB-493C-A3B1-B55C35F72009}">
      <dgm:prSet/>
      <dgm:spPr/>
      <dgm:t>
        <a:bodyPr/>
        <a:lstStyle/>
        <a:p>
          <a:endParaRPr lang="en-US"/>
        </a:p>
      </dgm:t>
    </dgm:pt>
    <dgm:pt modelId="{6D1926C5-0B2B-448D-9DC9-4C3A1211B763}">
      <dgm:prSet/>
      <dgm:spPr/>
      <dgm:t>
        <a:bodyPr/>
        <a:lstStyle/>
        <a:p>
          <a:pPr>
            <a:lnSpc>
              <a:spcPct val="100000"/>
            </a:lnSpc>
            <a:defRPr b="1"/>
          </a:pPr>
          <a:r>
            <a:rPr lang="en-GB" dirty="0"/>
            <a:t>2. Create an organisation as a solution for fund holding and autonomy</a:t>
          </a:r>
          <a:endParaRPr lang="en-US" dirty="0"/>
        </a:p>
      </dgm:t>
    </dgm:pt>
    <dgm:pt modelId="{68F7B74C-C037-4540-A67B-92A6C60C17AF}" type="parTrans" cxnId="{EC553480-565A-4A30-8C80-F17A43E3A31C}">
      <dgm:prSet/>
      <dgm:spPr/>
      <dgm:t>
        <a:bodyPr/>
        <a:lstStyle/>
        <a:p>
          <a:endParaRPr lang="en-US"/>
        </a:p>
      </dgm:t>
    </dgm:pt>
    <dgm:pt modelId="{5AE878DA-E8A1-4626-8022-4413F221BACF}" type="sibTrans" cxnId="{EC553480-565A-4A30-8C80-F17A43E3A31C}">
      <dgm:prSet/>
      <dgm:spPr/>
      <dgm:t>
        <a:bodyPr/>
        <a:lstStyle/>
        <a:p>
          <a:endParaRPr lang="en-US"/>
        </a:p>
      </dgm:t>
    </dgm:pt>
    <dgm:pt modelId="{2FF67392-D6CB-4AF6-8FAD-52DEB3F58D53}">
      <dgm:prSet/>
      <dgm:spPr/>
      <dgm:t>
        <a:bodyPr/>
        <a:lstStyle/>
        <a:p>
          <a:pPr>
            <a:lnSpc>
              <a:spcPct val="100000"/>
            </a:lnSpc>
            <a:defRPr b="1"/>
          </a:pPr>
          <a:r>
            <a:rPr lang="en-GB" dirty="0"/>
            <a:t>3. Re establish Locality Teams – a single route for schools</a:t>
          </a:r>
          <a:endParaRPr lang="en-US" dirty="0"/>
        </a:p>
      </dgm:t>
    </dgm:pt>
    <dgm:pt modelId="{1118C5F7-81D3-46B1-B37C-3AE614013A20}" type="parTrans" cxnId="{912B4409-2E51-4B80-87D5-07557F081E45}">
      <dgm:prSet/>
      <dgm:spPr/>
      <dgm:t>
        <a:bodyPr/>
        <a:lstStyle/>
        <a:p>
          <a:endParaRPr lang="en-US"/>
        </a:p>
      </dgm:t>
    </dgm:pt>
    <dgm:pt modelId="{1439730F-95DF-4C87-9DA9-B61A3797F6EC}" type="sibTrans" cxnId="{912B4409-2E51-4B80-87D5-07557F081E45}">
      <dgm:prSet/>
      <dgm:spPr/>
      <dgm:t>
        <a:bodyPr/>
        <a:lstStyle/>
        <a:p>
          <a:endParaRPr lang="en-US"/>
        </a:p>
      </dgm:t>
    </dgm:pt>
    <dgm:pt modelId="{FFF43F48-8E87-4D29-8E96-C45A61215A62}">
      <dgm:prSet/>
      <dgm:spPr/>
      <dgm:t>
        <a:bodyPr/>
        <a:lstStyle/>
        <a:p>
          <a:pPr>
            <a:lnSpc>
              <a:spcPct val="100000"/>
            </a:lnSpc>
            <a:defRPr b="1"/>
          </a:pPr>
          <a:r>
            <a:rPr lang="en-GB" dirty="0"/>
            <a:t>Change funding models to incentivise schools to stay involved with at risk pupils</a:t>
          </a:r>
          <a:endParaRPr lang="en-US" dirty="0"/>
        </a:p>
      </dgm:t>
    </dgm:pt>
    <dgm:pt modelId="{E9DE7745-B143-4618-A057-0C4E32245BDF}" type="parTrans" cxnId="{FCB0AC52-D029-4F91-A128-86C456BF4894}">
      <dgm:prSet/>
      <dgm:spPr/>
      <dgm:t>
        <a:bodyPr/>
        <a:lstStyle/>
        <a:p>
          <a:endParaRPr lang="en-US"/>
        </a:p>
      </dgm:t>
    </dgm:pt>
    <dgm:pt modelId="{889225E0-3E1F-490B-B6CF-47F20EC52713}" type="sibTrans" cxnId="{FCB0AC52-D029-4F91-A128-86C456BF4894}">
      <dgm:prSet/>
      <dgm:spPr/>
      <dgm:t>
        <a:bodyPr/>
        <a:lstStyle/>
        <a:p>
          <a:endParaRPr lang="en-US"/>
        </a:p>
      </dgm:t>
    </dgm:pt>
    <dgm:pt modelId="{AD1F60D6-A154-4307-9163-9F6D86F297C7}">
      <dgm:prSet/>
      <dgm:spPr/>
      <dgm:t>
        <a:bodyPr/>
        <a:lstStyle/>
        <a:p>
          <a:pPr>
            <a:lnSpc>
              <a:spcPct val="100000"/>
            </a:lnSpc>
            <a:defRPr b="1"/>
          </a:pPr>
          <a:r>
            <a:rPr lang="en-GB" dirty="0"/>
            <a:t>Strengthen accountability</a:t>
          </a:r>
          <a:endParaRPr lang="en-US" dirty="0"/>
        </a:p>
      </dgm:t>
    </dgm:pt>
    <dgm:pt modelId="{C7F74759-E1F7-4018-98F7-F6B00FA81981}" type="parTrans" cxnId="{E10ED6FB-8EB6-4EEC-AC07-85C0EE7A2F05}">
      <dgm:prSet/>
      <dgm:spPr/>
      <dgm:t>
        <a:bodyPr/>
        <a:lstStyle/>
        <a:p>
          <a:endParaRPr lang="en-US"/>
        </a:p>
      </dgm:t>
    </dgm:pt>
    <dgm:pt modelId="{17098C11-C3A6-429B-BEF8-05EB3A8A9385}" type="sibTrans" cxnId="{E10ED6FB-8EB6-4EEC-AC07-85C0EE7A2F05}">
      <dgm:prSet/>
      <dgm:spPr/>
      <dgm:t>
        <a:bodyPr/>
        <a:lstStyle/>
        <a:p>
          <a:endParaRPr lang="en-US"/>
        </a:p>
      </dgm:t>
    </dgm:pt>
    <dgm:pt modelId="{BC270746-2463-4DD2-8D77-F5FC2F0AF07C}">
      <dgm:prSet/>
      <dgm:spPr/>
      <dgm:t>
        <a:bodyPr/>
        <a:lstStyle/>
        <a:p>
          <a:pPr>
            <a:lnSpc>
              <a:spcPct val="100000"/>
            </a:lnSpc>
            <a:defRPr b="1"/>
          </a:pPr>
          <a:r>
            <a:rPr lang="en-US" dirty="0"/>
            <a:t>Build the menu of provision in each Locality</a:t>
          </a:r>
        </a:p>
      </dgm:t>
    </dgm:pt>
    <dgm:pt modelId="{14FC3627-F749-41A3-86A1-DE8FBEC68402}" type="parTrans" cxnId="{9B2A026F-B35D-4DED-92F1-CDE0AF9ADF97}">
      <dgm:prSet/>
      <dgm:spPr/>
      <dgm:t>
        <a:bodyPr/>
        <a:lstStyle/>
        <a:p>
          <a:endParaRPr lang="en-US"/>
        </a:p>
      </dgm:t>
    </dgm:pt>
    <dgm:pt modelId="{1F1629CB-4645-4C6C-B618-5750AC12609D}" type="sibTrans" cxnId="{9B2A026F-B35D-4DED-92F1-CDE0AF9ADF97}">
      <dgm:prSet/>
      <dgm:spPr/>
      <dgm:t>
        <a:bodyPr/>
        <a:lstStyle/>
        <a:p>
          <a:endParaRPr lang="en-US"/>
        </a:p>
      </dgm:t>
    </dgm:pt>
    <dgm:pt modelId="{C0641A44-4431-4FB2-AB94-30B555C95B42}" type="pres">
      <dgm:prSet presAssocID="{F6FF56D5-7767-415E-8E8A-2784928A9909}" presName="root" presStyleCnt="0">
        <dgm:presLayoutVars>
          <dgm:dir/>
          <dgm:resizeHandles val="exact"/>
        </dgm:presLayoutVars>
      </dgm:prSet>
      <dgm:spPr/>
    </dgm:pt>
    <dgm:pt modelId="{60577D1D-E3C0-4D12-8B9C-D76F853B6390}" type="pres">
      <dgm:prSet presAssocID="{6B07E06B-D824-4652-AA43-FF9BC9D57FC0}" presName="compNode" presStyleCnt="0"/>
      <dgm:spPr/>
    </dgm:pt>
    <dgm:pt modelId="{CBAF8836-6673-4095-A7A8-9E68D74A8125}" type="pres">
      <dgm:prSet presAssocID="{6B07E06B-D824-4652-AA43-FF9BC9D57FC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2AC1B826-29EC-469B-8797-3968BF4F0303}" type="pres">
      <dgm:prSet presAssocID="{6B07E06B-D824-4652-AA43-FF9BC9D57FC0}" presName="iconSpace" presStyleCnt="0"/>
      <dgm:spPr/>
    </dgm:pt>
    <dgm:pt modelId="{76C2D765-96E7-4D7B-AA96-F91D29032A72}" type="pres">
      <dgm:prSet presAssocID="{6B07E06B-D824-4652-AA43-FF9BC9D57FC0}" presName="parTx" presStyleLbl="revTx" presStyleIdx="0" presStyleCnt="12">
        <dgm:presLayoutVars>
          <dgm:chMax val="0"/>
          <dgm:chPref val="0"/>
        </dgm:presLayoutVars>
      </dgm:prSet>
      <dgm:spPr/>
    </dgm:pt>
    <dgm:pt modelId="{ABF78930-F872-402C-915D-1D1753E52E3B}" type="pres">
      <dgm:prSet presAssocID="{6B07E06B-D824-4652-AA43-FF9BC9D57FC0}" presName="txSpace" presStyleCnt="0"/>
      <dgm:spPr/>
    </dgm:pt>
    <dgm:pt modelId="{263C53AC-20FC-426D-8FF6-014A797340AC}" type="pres">
      <dgm:prSet presAssocID="{6B07E06B-D824-4652-AA43-FF9BC9D57FC0}" presName="desTx" presStyleLbl="revTx" presStyleIdx="1" presStyleCnt="12">
        <dgm:presLayoutVars/>
      </dgm:prSet>
      <dgm:spPr/>
    </dgm:pt>
    <dgm:pt modelId="{785A7F16-A057-4D57-85FA-DFCC67D0C55F}" type="pres">
      <dgm:prSet presAssocID="{4DA03A8A-0981-4259-974C-B87E1BD5591D}" presName="sibTrans" presStyleCnt="0"/>
      <dgm:spPr/>
    </dgm:pt>
    <dgm:pt modelId="{CBBD31A1-E97B-4637-A2D2-C97A6A757465}" type="pres">
      <dgm:prSet presAssocID="{6D1926C5-0B2B-448D-9DC9-4C3A1211B763}" presName="compNode" presStyleCnt="0"/>
      <dgm:spPr/>
    </dgm:pt>
    <dgm:pt modelId="{F8125952-E350-4784-8FE8-3333BC26424D}" type="pres">
      <dgm:prSet presAssocID="{6D1926C5-0B2B-448D-9DC9-4C3A1211B76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661BC631-873F-4B94-91A3-AF29AA10D1C4}" type="pres">
      <dgm:prSet presAssocID="{6D1926C5-0B2B-448D-9DC9-4C3A1211B763}" presName="iconSpace" presStyleCnt="0"/>
      <dgm:spPr/>
    </dgm:pt>
    <dgm:pt modelId="{AC739A7A-B459-4A88-B5FA-E223DB7A2257}" type="pres">
      <dgm:prSet presAssocID="{6D1926C5-0B2B-448D-9DC9-4C3A1211B763}" presName="parTx" presStyleLbl="revTx" presStyleIdx="2" presStyleCnt="12">
        <dgm:presLayoutVars>
          <dgm:chMax val="0"/>
          <dgm:chPref val="0"/>
        </dgm:presLayoutVars>
      </dgm:prSet>
      <dgm:spPr/>
    </dgm:pt>
    <dgm:pt modelId="{228A8571-1268-49C2-A50E-7F43B91625C9}" type="pres">
      <dgm:prSet presAssocID="{6D1926C5-0B2B-448D-9DC9-4C3A1211B763}" presName="txSpace" presStyleCnt="0"/>
      <dgm:spPr/>
    </dgm:pt>
    <dgm:pt modelId="{21B80905-AE27-4FDC-B1FE-490FEE87546F}" type="pres">
      <dgm:prSet presAssocID="{6D1926C5-0B2B-448D-9DC9-4C3A1211B763}" presName="desTx" presStyleLbl="revTx" presStyleIdx="3" presStyleCnt="12">
        <dgm:presLayoutVars/>
      </dgm:prSet>
      <dgm:spPr/>
    </dgm:pt>
    <dgm:pt modelId="{45D02FE9-04A3-4875-8FCC-CEC70D664E10}" type="pres">
      <dgm:prSet presAssocID="{5AE878DA-E8A1-4626-8022-4413F221BACF}" presName="sibTrans" presStyleCnt="0"/>
      <dgm:spPr/>
    </dgm:pt>
    <dgm:pt modelId="{028B058D-6D65-4883-9B88-D6DB257B88B5}" type="pres">
      <dgm:prSet presAssocID="{2FF67392-D6CB-4AF6-8FAD-52DEB3F58D53}" presName="compNode" presStyleCnt="0"/>
      <dgm:spPr/>
    </dgm:pt>
    <dgm:pt modelId="{5CD6EDE8-EBE0-46FE-9C3B-983245F90BC3}" type="pres">
      <dgm:prSet presAssocID="{2FF67392-D6CB-4AF6-8FAD-52DEB3F58D5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3CEA75AF-9C6A-4B90-920E-5092B47E6470}" type="pres">
      <dgm:prSet presAssocID="{2FF67392-D6CB-4AF6-8FAD-52DEB3F58D53}" presName="iconSpace" presStyleCnt="0"/>
      <dgm:spPr/>
    </dgm:pt>
    <dgm:pt modelId="{B4773AA5-485A-4033-95A1-3A54DA9F746B}" type="pres">
      <dgm:prSet presAssocID="{2FF67392-D6CB-4AF6-8FAD-52DEB3F58D53}" presName="parTx" presStyleLbl="revTx" presStyleIdx="4" presStyleCnt="12">
        <dgm:presLayoutVars>
          <dgm:chMax val="0"/>
          <dgm:chPref val="0"/>
        </dgm:presLayoutVars>
      </dgm:prSet>
      <dgm:spPr/>
    </dgm:pt>
    <dgm:pt modelId="{8E1777DB-C6D5-4DE9-893C-F386E398EF3D}" type="pres">
      <dgm:prSet presAssocID="{2FF67392-D6CB-4AF6-8FAD-52DEB3F58D53}" presName="txSpace" presStyleCnt="0"/>
      <dgm:spPr/>
    </dgm:pt>
    <dgm:pt modelId="{9F970828-F23E-4061-BA8D-6FFA84C18499}" type="pres">
      <dgm:prSet presAssocID="{2FF67392-D6CB-4AF6-8FAD-52DEB3F58D53}" presName="desTx" presStyleLbl="revTx" presStyleIdx="5" presStyleCnt="12" custLinFactNeighborX="-2781" custLinFactNeighborY="5782">
        <dgm:presLayoutVars/>
      </dgm:prSet>
      <dgm:spPr/>
    </dgm:pt>
    <dgm:pt modelId="{E1EE9CFF-E57C-4867-9ED4-853E40B74648}" type="pres">
      <dgm:prSet presAssocID="{1439730F-95DF-4C87-9DA9-B61A3797F6EC}" presName="sibTrans" presStyleCnt="0"/>
      <dgm:spPr/>
    </dgm:pt>
    <dgm:pt modelId="{6850B111-5848-422C-BD81-260ECF350FA8}" type="pres">
      <dgm:prSet presAssocID="{FFF43F48-8E87-4D29-8E96-C45A61215A62}" presName="compNode" presStyleCnt="0"/>
      <dgm:spPr/>
    </dgm:pt>
    <dgm:pt modelId="{18EAB4C8-09B4-4EC7-A5A8-CA869BA84FC4}" type="pres">
      <dgm:prSet presAssocID="{FFF43F48-8E87-4D29-8E96-C45A61215A6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DDFA182D-9DD5-4C05-96FD-F5A8438EB84B}" type="pres">
      <dgm:prSet presAssocID="{FFF43F48-8E87-4D29-8E96-C45A61215A62}" presName="iconSpace" presStyleCnt="0"/>
      <dgm:spPr/>
    </dgm:pt>
    <dgm:pt modelId="{7A976835-6103-4911-8A36-1322927DC30D}" type="pres">
      <dgm:prSet presAssocID="{FFF43F48-8E87-4D29-8E96-C45A61215A62}" presName="parTx" presStyleLbl="revTx" presStyleIdx="6" presStyleCnt="12">
        <dgm:presLayoutVars>
          <dgm:chMax val="0"/>
          <dgm:chPref val="0"/>
        </dgm:presLayoutVars>
      </dgm:prSet>
      <dgm:spPr/>
    </dgm:pt>
    <dgm:pt modelId="{EFD10726-45F2-472D-8A4B-E1DB0AA00E06}" type="pres">
      <dgm:prSet presAssocID="{FFF43F48-8E87-4D29-8E96-C45A61215A62}" presName="txSpace" presStyleCnt="0"/>
      <dgm:spPr/>
    </dgm:pt>
    <dgm:pt modelId="{4B82C4C4-5D16-4113-8150-0ED5CDE2B3DC}" type="pres">
      <dgm:prSet presAssocID="{FFF43F48-8E87-4D29-8E96-C45A61215A62}" presName="desTx" presStyleLbl="revTx" presStyleIdx="7" presStyleCnt="12">
        <dgm:presLayoutVars/>
      </dgm:prSet>
      <dgm:spPr/>
    </dgm:pt>
    <dgm:pt modelId="{380BDBE6-A17D-4D7C-92E5-39B9AD64D27B}" type="pres">
      <dgm:prSet presAssocID="{889225E0-3E1F-490B-B6CF-47F20EC52713}" presName="sibTrans" presStyleCnt="0"/>
      <dgm:spPr/>
    </dgm:pt>
    <dgm:pt modelId="{F4581AC7-0B43-43CC-95FD-555053592046}" type="pres">
      <dgm:prSet presAssocID="{AD1F60D6-A154-4307-9163-9F6D86F297C7}" presName="compNode" presStyleCnt="0"/>
      <dgm:spPr/>
    </dgm:pt>
    <dgm:pt modelId="{D0ACA91D-DEE3-46AC-A6FF-875951481117}" type="pres">
      <dgm:prSet presAssocID="{AD1F60D6-A154-4307-9163-9F6D86F297C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2C1F0BF0-7DA3-4EB2-89F7-68EBBD60B1DA}" type="pres">
      <dgm:prSet presAssocID="{AD1F60D6-A154-4307-9163-9F6D86F297C7}" presName="iconSpace" presStyleCnt="0"/>
      <dgm:spPr/>
    </dgm:pt>
    <dgm:pt modelId="{ED79CFD4-9A2C-4F2C-B8B5-C90BAED2FFB9}" type="pres">
      <dgm:prSet presAssocID="{AD1F60D6-A154-4307-9163-9F6D86F297C7}" presName="parTx" presStyleLbl="revTx" presStyleIdx="8" presStyleCnt="12">
        <dgm:presLayoutVars>
          <dgm:chMax val="0"/>
          <dgm:chPref val="0"/>
        </dgm:presLayoutVars>
      </dgm:prSet>
      <dgm:spPr/>
    </dgm:pt>
    <dgm:pt modelId="{2E3F8B86-3C3A-417F-B75B-DBDB0B919527}" type="pres">
      <dgm:prSet presAssocID="{AD1F60D6-A154-4307-9163-9F6D86F297C7}" presName="txSpace" presStyleCnt="0"/>
      <dgm:spPr/>
    </dgm:pt>
    <dgm:pt modelId="{36424864-DFAC-4919-91EE-F7D6E3D670BF}" type="pres">
      <dgm:prSet presAssocID="{AD1F60D6-A154-4307-9163-9F6D86F297C7}" presName="desTx" presStyleLbl="revTx" presStyleIdx="9" presStyleCnt="12">
        <dgm:presLayoutVars/>
      </dgm:prSet>
      <dgm:spPr/>
    </dgm:pt>
    <dgm:pt modelId="{C604DEB7-E6EB-40E6-A5A3-1670E5A99127}" type="pres">
      <dgm:prSet presAssocID="{17098C11-C3A6-429B-BEF8-05EB3A8A9385}" presName="sibTrans" presStyleCnt="0"/>
      <dgm:spPr/>
    </dgm:pt>
    <dgm:pt modelId="{84754B31-0240-4637-915B-0CC933AC9A0E}" type="pres">
      <dgm:prSet presAssocID="{BC270746-2463-4DD2-8D77-F5FC2F0AF07C}" presName="compNode" presStyleCnt="0"/>
      <dgm:spPr/>
    </dgm:pt>
    <dgm:pt modelId="{3F68B124-FC38-4AAE-B6F2-94BE814CE20F}" type="pres">
      <dgm:prSet presAssocID="{BC270746-2463-4DD2-8D77-F5FC2F0AF07C}" presName="iconRect" presStyleLbl="node1" presStyleIdx="5" presStyleCnt="6" custLinFactNeighborX="-8688" custLinFactNeighborY="353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opwatch"/>
        </a:ext>
      </dgm:extLst>
    </dgm:pt>
    <dgm:pt modelId="{90C96257-C0C9-437C-B7C9-D0417E726960}" type="pres">
      <dgm:prSet presAssocID="{BC270746-2463-4DD2-8D77-F5FC2F0AF07C}" presName="iconSpace" presStyleCnt="0"/>
      <dgm:spPr/>
    </dgm:pt>
    <dgm:pt modelId="{B934013D-A13E-41E6-98FA-DC2140473A33}" type="pres">
      <dgm:prSet presAssocID="{BC270746-2463-4DD2-8D77-F5FC2F0AF07C}" presName="parTx" presStyleLbl="revTx" presStyleIdx="10" presStyleCnt="12">
        <dgm:presLayoutVars>
          <dgm:chMax val="0"/>
          <dgm:chPref val="0"/>
        </dgm:presLayoutVars>
      </dgm:prSet>
      <dgm:spPr/>
    </dgm:pt>
    <dgm:pt modelId="{5F9BB86C-7CBB-4AE6-90A6-D14F3FBA2899}" type="pres">
      <dgm:prSet presAssocID="{BC270746-2463-4DD2-8D77-F5FC2F0AF07C}" presName="txSpace" presStyleCnt="0"/>
      <dgm:spPr/>
    </dgm:pt>
    <dgm:pt modelId="{A9F64D1A-0D96-4BA5-A404-11F393827CAF}" type="pres">
      <dgm:prSet presAssocID="{BC270746-2463-4DD2-8D77-F5FC2F0AF07C}" presName="desTx" presStyleLbl="revTx" presStyleIdx="11" presStyleCnt="12" custLinFactNeighborX="314" custLinFactNeighborY="4265">
        <dgm:presLayoutVars/>
      </dgm:prSet>
      <dgm:spPr/>
    </dgm:pt>
  </dgm:ptLst>
  <dgm:cxnLst>
    <dgm:cxn modelId="{912B4409-2E51-4B80-87D5-07557F081E45}" srcId="{F6FF56D5-7767-415E-8E8A-2784928A9909}" destId="{2FF67392-D6CB-4AF6-8FAD-52DEB3F58D53}" srcOrd="2" destOrd="0" parTransId="{1118C5F7-81D3-46B1-B37C-3AE614013A20}" sibTransId="{1439730F-95DF-4C87-9DA9-B61A3797F6EC}"/>
    <dgm:cxn modelId="{794E3838-55C0-4084-BAA2-4D54373E41AB}" type="presOf" srcId="{F6FF56D5-7767-415E-8E8A-2784928A9909}" destId="{C0641A44-4431-4FB2-AB94-30B555C95B42}" srcOrd="0" destOrd="0" presId="urn:microsoft.com/office/officeart/2018/5/layout/CenteredIconLabelDescriptionList"/>
    <dgm:cxn modelId="{2721AA3D-1FEB-493C-A3B1-B55C35F72009}" srcId="{F6FF56D5-7767-415E-8E8A-2784928A9909}" destId="{6B07E06B-D824-4652-AA43-FF9BC9D57FC0}" srcOrd="0" destOrd="0" parTransId="{78BB3133-678A-4380-B95D-1294FD4EC14A}" sibTransId="{4DA03A8A-0981-4259-974C-B87E1BD5591D}"/>
    <dgm:cxn modelId="{E98D325D-7C9C-45B1-AA13-4B78328FC8E5}" type="presOf" srcId="{BC270746-2463-4DD2-8D77-F5FC2F0AF07C}" destId="{B934013D-A13E-41E6-98FA-DC2140473A33}" srcOrd="0" destOrd="0" presId="urn:microsoft.com/office/officeart/2018/5/layout/CenteredIconLabelDescriptionList"/>
    <dgm:cxn modelId="{9B2A026F-B35D-4DED-92F1-CDE0AF9ADF97}" srcId="{F6FF56D5-7767-415E-8E8A-2784928A9909}" destId="{BC270746-2463-4DD2-8D77-F5FC2F0AF07C}" srcOrd="5" destOrd="0" parTransId="{14FC3627-F749-41A3-86A1-DE8FBEC68402}" sibTransId="{1F1629CB-4645-4C6C-B618-5750AC12609D}"/>
    <dgm:cxn modelId="{FCB0AC52-D029-4F91-A128-86C456BF4894}" srcId="{F6FF56D5-7767-415E-8E8A-2784928A9909}" destId="{FFF43F48-8E87-4D29-8E96-C45A61215A62}" srcOrd="3" destOrd="0" parTransId="{E9DE7745-B143-4618-A057-0C4E32245BDF}" sibTransId="{889225E0-3E1F-490B-B6CF-47F20EC52713}"/>
    <dgm:cxn modelId="{EC553480-565A-4A30-8C80-F17A43E3A31C}" srcId="{F6FF56D5-7767-415E-8E8A-2784928A9909}" destId="{6D1926C5-0B2B-448D-9DC9-4C3A1211B763}" srcOrd="1" destOrd="0" parTransId="{68F7B74C-C037-4540-A67B-92A6C60C17AF}" sibTransId="{5AE878DA-E8A1-4626-8022-4413F221BACF}"/>
    <dgm:cxn modelId="{01F72B86-0DD0-48A3-BE1B-97A942D88FC0}" type="presOf" srcId="{6B07E06B-D824-4652-AA43-FF9BC9D57FC0}" destId="{76C2D765-96E7-4D7B-AA96-F91D29032A72}" srcOrd="0" destOrd="0" presId="urn:microsoft.com/office/officeart/2018/5/layout/CenteredIconLabelDescriptionList"/>
    <dgm:cxn modelId="{C709B494-D8D6-40DC-BF8D-E5B5203365F1}" type="presOf" srcId="{2FF67392-D6CB-4AF6-8FAD-52DEB3F58D53}" destId="{B4773AA5-485A-4033-95A1-3A54DA9F746B}" srcOrd="0" destOrd="0" presId="urn:microsoft.com/office/officeart/2018/5/layout/CenteredIconLabelDescriptionList"/>
    <dgm:cxn modelId="{AF9D7EA9-26A7-46B3-B4BA-7A2263A133B1}" type="presOf" srcId="{FFF43F48-8E87-4D29-8E96-C45A61215A62}" destId="{7A976835-6103-4911-8A36-1322927DC30D}" srcOrd="0" destOrd="0" presId="urn:microsoft.com/office/officeart/2018/5/layout/CenteredIconLabelDescriptionList"/>
    <dgm:cxn modelId="{67389EC0-E7C8-46E6-89F4-5CC59B50EB1A}" type="presOf" srcId="{6D1926C5-0B2B-448D-9DC9-4C3A1211B763}" destId="{AC739A7A-B459-4A88-B5FA-E223DB7A2257}" srcOrd="0" destOrd="0" presId="urn:microsoft.com/office/officeart/2018/5/layout/CenteredIconLabelDescriptionList"/>
    <dgm:cxn modelId="{478B5BD1-FF30-4DC7-A3FB-8AF0A2D36434}" type="presOf" srcId="{AD1F60D6-A154-4307-9163-9F6D86F297C7}" destId="{ED79CFD4-9A2C-4F2C-B8B5-C90BAED2FFB9}" srcOrd="0" destOrd="0" presId="urn:microsoft.com/office/officeart/2018/5/layout/CenteredIconLabelDescriptionList"/>
    <dgm:cxn modelId="{E10ED6FB-8EB6-4EEC-AC07-85C0EE7A2F05}" srcId="{F6FF56D5-7767-415E-8E8A-2784928A9909}" destId="{AD1F60D6-A154-4307-9163-9F6D86F297C7}" srcOrd="4" destOrd="0" parTransId="{C7F74759-E1F7-4018-98F7-F6B00FA81981}" sibTransId="{17098C11-C3A6-429B-BEF8-05EB3A8A9385}"/>
    <dgm:cxn modelId="{0976C7E1-1ABA-401B-B0AD-EDD3F13DF41F}" type="presParOf" srcId="{C0641A44-4431-4FB2-AB94-30B555C95B42}" destId="{60577D1D-E3C0-4D12-8B9C-D76F853B6390}" srcOrd="0" destOrd="0" presId="urn:microsoft.com/office/officeart/2018/5/layout/CenteredIconLabelDescriptionList"/>
    <dgm:cxn modelId="{92FC2F0B-EB36-45C5-B861-9506F0942990}" type="presParOf" srcId="{60577D1D-E3C0-4D12-8B9C-D76F853B6390}" destId="{CBAF8836-6673-4095-A7A8-9E68D74A8125}" srcOrd="0" destOrd="0" presId="urn:microsoft.com/office/officeart/2018/5/layout/CenteredIconLabelDescriptionList"/>
    <dgm:cxn modelId="{D47DE73C-1F99-4556-A776-2F74FA6943E8}" type="presParOf" srcId="{60577D1D-E3C0-4D12-8B9C-D76F853B6390}" destId="{2AC1B826-29EC-469B-8797-3968BF4F0303}" srcOrd="1" destOrd="0" presId="urn:microsoft.com/office/officeart/2018/5/layout/CenteredIconLabelDescriptionList"/>
    <dgm:cxn modelId="{9B56E4E3-7BA8-49A8-A7CF-71168CAAAEE9}" type="presParOf" srcId="{60577D1D-E3C0-4D12-8B9C-D76F853B6390}" destId="{76C2D765-96E7-4D7B-AA96-F91D29032A72}" srcOrd="2" destOrd="0" presId="urn:microsoft.com/office/officeart/2018/5/layout/CenteredIconLabelDescriptionList"/>
    <dgm:cxn modelId="{3BC55C9A-003B-4F16-BA34-11AF8BFB6987}" type="presParOf" srcId="{60577D1D-E3C0-4D12-8B9C-D76F853B6390}" destId="{ABF78930-F872-402C-915D-1D1753E52E3B}" srcOrd="3" destOrd="0" presId="urn:microsoft.com/office/officeart/2018/5/layout/CenteredIconLabelDescriptionList"/>
    <dgm:cxn modelId="{1C2635E0-2E54-4A72-B95E-2BF4E9DD3510}" type="presParOf" srcId="{60577D1D-E3C0-4D12-8B9C-D76F853B6390}" destId="{263C53AC-20FC-426D-8FF6-014A797340AC}" srcOrd="4" destOrd="0" presId="urn:microsoft.com/office/officeart/2018/5/layout/CenteredIconLabelDescriptionList"/>
    <dgm:cxn modelId="{BD3D4118-26D5-4A47-8121-B5113513368D}" type="presParOf" srcId="{C0641A44-4431-4FB2-AB94-30B555C95B42}" destId="{785A7F16-A057-4D57-85FA-DFCC67D0C55F}" srcOrd="1" destOrd="0" presId="urn:microsoft.com/office/officeart/2018/5/layout/CenteredIconLabelDescriptionList"/>
    <dgm:cxn modelId="{F5A339EA-9BE5-4882-A057-50F7B1DD30CA}" type="presParOf" srcId="{C0641A44-4431-4FB2-AB94-30B555C95B42}" destId="{CBBD31A1-E97B-4637-A2D2-C97A6A757465}" srcOrd="2" destOrd="0" presId="urn:microsoft.com/office/officeart/2018/5/layout/CenteredIconLabelDescriptionList"/>
    <dgm:cxn modelId="{E9D6A1EC-26F7-481B-AFE8-E1683AA00EC4}" type="presParOf" srcId="{CBBD31A1-E97B-4637-A2D2-C97A6A757465}" destId="{F8125952-E350-4784-8FE8-3333BC26424D}" srcOrd="0" destOrd="0" presId="urn:microsoft.com/office/officeart/2018/5/layout/CenteredIconLabelDescriptionList"/>
    <dgm:cxn modelId="{86877F68-6814-4950-B7E5-4D871D454E0B}" type="presParOf" srcId="{CBBD31A1-E97B-4637-A2D2-C97A6A757465}" destId="{661BC631-873F-4B94-91A3-AF29AA10D1C4}" srcOrd="1" destOrd="0" presId="urn:microsoft.com/office/officeart/2018/5/layout/CenteredIconLabelDescriptionList"/>
    <dgm:cxn modelId="{6829A8A7-D9B7-4781-BA8E-BB552B343857}" type="presParOf" srcId="{CBBD31A1-E97B-4637-A2D2-C97A6A757465}" destId="{AC739A7A-B459-4A88-B5FA-E223DB7A2257}" srcOrd="2" destOrd="0" presId="urn:microsoft.com/office/officeart/2018/5/layout/CenteredIconLabelDescriptionList"/>
    <dgm:cxn modelId="{67D765B8-8BFC-4687-9FC4-D13B8CCE574A}" type="presParOf" srcId="{CBBD31A1-E97B-4637-A2D2-C97A6A757465}" destId="{228A8571-1268-49C2-A50E-7F43B91625C9}" srcOrd="3" destOrd="0" presId="urn:microsoft.com/office/officeart/2018/5/layout/CenteredIconLabelDescriptionList"/>
    <dgm:cxn modelId="{670EB38D-3990-49BC-80EB-3B0D5D47A6D1}" type="presParOf" srcId="{CBBD31A1-E97B-4637-A2D2-C97A6A757465}" destId="{21B80905-AE27-4FDC-B1FE-490FEE87546F}" srcOrd="4" destOrd="0" presId="urn:microsoft.com/office/officeart/2018/5/layout/CenteredIconLabelDescriptionList"/>
    <dgm:cxn modelId="{77009128-A072-48B9-9554-724F1E80739B}" type="presParOf" srcId="{C0641A44-4431-4FB2-AB94-30B555C95B42}" destId="{45D02FE9-04A3-4875-8FCC-CEC70D664E10}" srcOrd="3" destOrd="0" presId="urn:microsoft.com/office/officeart/2018/5/layout/CenteredIconLabelDescriptionList"/>
    <dgm:cxn modelId="{05341318-5ABC-41F3-B40E-652AEF34BAB9}" type="presParOf" srcId="{C0641A44-4431-4FB2-AB94-30B555C95B42}" destId="{028B058D-6D65-4883-9B88-D6DB257B88B5}" srcOrd="4" destOrd="0" presId="urn:microsoft.com/office/officeart/2018/5/layout/CenteredIconLabelDescriptionList"/>
    <dgm:cxn modelId="{ED8ACA52-4C5A-4255-B2A3-38F30C2E55D5}" type="presParOf" srcId="{028B058D-6D65-4883-9B88-D6DB257B88B5}" destId="{5CD6EDE8-EBE0-46FE-9C3B-983245F90BC3}" srcOrd="0" destOrd="0" presId="urn:microsoft.com/office/officeart/2018/5/layout/CenteredIconLabelDescriptionList"/>
    <dgm:cxn modelId="{1DAAD7A2-EE8F-4702-8844-DD51F88D9DD4}" type="presParOf" srcId="{028B058D-6D65-4883-9B88-D6DB257B88B5}" destId="{3CEA75AF-9C6A-4B90-920E-5092B47E6470}" srcOrd="1" destOrd="0" presId="urn:microsoft.com/office/officeart/2018/5/layout/CenteredIconLabelDescriptionList"/>
    <dgm:cxn modelId="{5BA1B996-9998-46DD-9D8F-17461C58745C}" type="presParOf" srcId="{028B058D-6D65-4883-9B88-D6DB257B88B5}" destId="{B4773AA5-485A-4033-95A1-3A54DA9F746B}" srcOrd="2" destOrd="0" presId="urn:microsoft.com/office/officeart/2018/5/layout/CenteredIconLabelDescriptionList"/>
    <dgm:cxn modelId="{EF08C959-505D-4674-9785-C7DC5DAE1254}" type="presParOf" srcId="{028B058D-6D65-4883-9B88-D6DB257B88B5}" destId="{8E1777DB-C6D5-4DE9-893C-F386E398EF3D}" srcOrd="3" destOrd="0" presId="urn:microsoft.com/office/officeart/2018/5/layout/CenteredIconLabelDescriptionList"/>
    <dgm:cxn modelId="{D490B4F1-FDF9-427E-BE63-C7375F4C4368}" type="presParOf" srcId="{028B058D-6D65-4883-9B88-D6DB257B88B5}" destId="{9F970828-F23E-4061-BA8D-6FFA84C18499}" srcOrd="4" destOrd="0" presId="urn:microsoft.com/office/officeart/2018/5/layout/CenteredIconLabelDescriptionList"/>
    <dgm:cxn modelId="{4EBB0B2E-6D60-41F5-81CA-E8FB9C899785}" type="presParOf" srcId="{C0641A44-4431-4FB2-AB94-30B555C95B42}" destId="{E1EE9CFF-E57C-4867-9ED4-853E40B74648}" srcOrd="5" destOrd="0" presId="urn:microsoft.com/office/officeart/2018/5/layout/CenteredIconLabelDescriptionList"/>
    <dgm:cxn modelId="{6D8A3A00-66E4-42DA-B53D-8BBB722B74C2}" type="presParOf" srcId="{C0641A44-4431-4FB2-AB94-30B555C95B42}" destId="{6850B111-5848-422C-BD81-260ECF350FA8}" srcOrd="6" destOrd="0" presId="urn:microsoft.com/office/officeart/2018/5/layout/CenteredIconLabelDescriptionList"/>
    <dgm:cxn modelId="{D511EDCB-50F1-4B60-916D-60D3E9783257}" type="presParOf" srcId="{6850B111-5848-422C-BD81-260ECF350FA8}" destId="{18EAB4C8-09B4-4EC7-A5A8-CA869BA84FC4}" srcOrd="0" destOrd="0" presId="urn:microsoft.com/office/officeart/2018/5/layout/CenteredIconLabelDescriptionList"/>
    <dgm:cxn modelId="{63AD4248-3E2F-49C4-825E-05464488D8D3}" type="presParOf" srcId="{6850B111-5848-422C-BD81-260ECF350FA8}" destId="{DDFA182D-9DD5-4C05-96FD-F5A8438EB84B}" srcOrd="1" destOrd="0" presId="urn:microsoft.com/office/officeart/2018/5/layout/CenteredIconLabelDescriptionList"/>
    <dgm:cxn modelId="{9F452560-8F71-49E1-ABA5-98308C969DB4}" type="presParOf" srcId="{6850B111-5848-422C-BD81-260ECF350FA8}" destId="{7A976835-6103-4911-8A36-1322927DC30D}" srcOrd="2" destOrd="0" presId="urn:microsoft.com/office/officeart/2018/5/layout/CenteredIconLabelDescriptionList"/>
    <dgm:cxn modelId="{83CD8C19-B772-46CE-A11F-644610F05F2E}" type="presParOf" srcId="{6850B111-5848-422C-BD81-260ECF350FA8}" destId="{EFD10726-45F2-472D-8A4B-E1DB0AA00E06}" srcOrd="3" destOrd="0" presId="urn:microsoft.com/office/officeart/2018/5/layout/CenteredIconLabelDescriptionList"/>
    <dgm:cxn modelId="{5B280857-BE14-405A-B04E-4FA960E2BF96}" type="presParOf" srcId="{6850B111-5848-422C-BD81-260ECF350FA8}" destId="{4B82C4C4-5D16-4113-8150-0ED5CDE2B3DC}" srcOrd="4" destOrd="0" presId="urn:microsoft.com/office/officeart/2018/5/layout/CenteredIconLabelDescriptionList"/>
    <dgm:cxn modelId="{F44975FA-1921-4BE6-B3E5-BACC96CBFB79}" type="presParOf" srcId="{C0641A44-4431-4FB2-AB94-30B555C95B42}" destId="{380BDBE6-A17D-4D7C-92E5-39B9AD64D27B}" srcOrd="7" destOrd="0" presId="urn:microsoft.com/office/officeart/2018/5/layout/CenteredIconLabelDescriptionList"/>
    <dgm:cxn modelId="{A856C61E-EB9D-4724-98EA-DBCA7350F358}" type="presParOf" srcId="{C0641A44-4431-4FB2-AB94-30B555C95B42}" destId="{F4581AC7-0B43-43CC-95FD-555053592046}" srcOrd="8" destOrd="0" presId="urn:microsoft.com/office/officeart/2018/5/layout/CenteredIconLabelDescriptionList"/>
    <dgm:cxn modelId="{BB4992F7-A517-417E-BE0D-ABF5ABB0DD65}" type="presParOf" srcId="{F4581AC7-0B43-43CC-95FD-555053592046}" destId="{D0ACA91D-DEE3-46AC-A6FF-875951481117}" srcOrd="0" destOrd="0" presId="urn:microsoft.com/office/officeart/2018/5/layout/CenteredIconLabelDescriptionList"/>
    <dgm:cxn modelId="{2265C3D9-AAD6-41D2-91C6-860D261D736B}" type="presParOf" srcId="{F4581AC7-0B43-43CC-95FD-555053592046}" destId="{2C1F0BF0-7DA3-4EB2-89F7-68EBBD60B1DA}" srcOrd="1" destOrd="0" presId="urn:microsoft.com/office/officeart/2018/5/layout/CenteredIconLabelDescriptionList"/>
    <dgm:cxn modelId="{2CBC5A7C-B5EA-467A-A1F2-84D60A800AD9}" type="presParOf" srcId="{F4581AC7-0B43-43CC-95FD-555053592046}" destId="{ED79CFD4-9A2C-4F2C-B8B5-C90BAED2FFB9}" srcOrd="2" destOrd="0" presId="urn:microsoft.com/office/officeart/2018/5/layout/CenteredIconLabelDescriptionList"/>
    <dgm:cxn modelId="{9CF2AF4F-BB58-4E7C-AB09-C66005F93399}" type="presParOf" srcId="{F4581AC7-0B43-43CC-95FD-555053592046}" destId="{2E3F8B86-3C3A-417F-B75B-DBDB0B919527}" srcOrd="3" destOrd="0" presId="urn:microsoft.com/office/officeart/2018/5/layout/CenteredIconLabelDescriptionList"/>
    <dgm:cxn modelId="{9F70E213-E5B9-435D-AB35-8736467163ED}" type="presParOf" srcId="{F4581AC7-0B43-43CC-95FD-555053592046}" destId="{36424864-DFAC-4919-91EE-F7D6E3D670BF}" srcOrd="4" destOrd="0" presId="urn:microsoft.com/office/officeart/2018/5/layout/CenteredIconLabelDescriptionList"/>
    <dgm:cxn modelId="{39CB33B7-AA23-474B-BF51-7D05E9ED1561}" type="presParOf" srcId="{C0641A44-4431-4FB2-AB94-30B555C95B42}" destId="{C604DEB7-E6EB-40E6-A5A3-1670E5A99127}" srcOrd="9" destOrd="0" presId="urn:microsoft.com/office/officeart/2018/5/layout/CenteredIconLabelDescriptionList"/>
    <dgm:cxn modelId="{F3BB604F-4DDA-4FC6-ADA7-BB1F779EFC9C}" type="presParOf" srcId="{C0641A44-4431-4FB2-AB94-30B555C95B42}" destId="{84754B31-0240-4637-915B-0CC933AC9A0E}" srcOrd="10" destOrd="0" presId="urn:microsoft.com/office/officeart/2018/5/layout/CenteredIconLabelDescriptionList"/>
    <dgm:cxn modelId="{29E3C609-F58D-4169-BD81-639AF8E08C1B}" type="presParOf" srcId="{84754B31-0240-4637-915B-0CC933AC9A0E}" destId="{3F68B124-FC38-4AAE-B6F2-94BE814CE20F}" srcOrd="0" destOrd="0" presId="urn:microsoft.com/office/officeart/2018/5/layout/CenteredIconLabelDescriptionList"/>
    <dgm:cxn modelId="{6B8B074E-FC05-4CF9-87E8-E0A0E507EDCF}" type="presParOf" srcId="{84754B31-0240-4637-915B-0CC933AC9A0E}" destId="{90C96257-C0C9-437C-B7C9-D0417E726960}" srcOrd="1" destOrd="0" presId="urn:microsoft.com/office/officeart/2018/5/layout/CenteredIconLabelDescriptionList"/>
    <dgm:cxn modelId="{0A9A32E0-8380-43E3-A76A-9982DC3756A4}" type="presParOf" srcId="{84754B31-0240-4637-915B-0CC933AC9A0E}" destId="{B934013D-A13E-41E6-98FA-DC2140473A33}" srcOrd="2" destOrd="0" presId="urn:microsoft.com/office/officeart/2018/5/layout/CenteredIconLabelDescriptionList"/>
    <dgm:cxn modelId="{E180A465-98B3-48F1-9AEF-C74D538110F8}" type="presParOf" srcId="{84754B31-0240-4637-915B-0CC933AC9A0E}" destId="{5F9BB86C-7CBB-4AE6-90A6-D14F3FBA2899}" srcOrd="3" destOrd="0" presId="urn:microsoft.com/office/officeart/2018/5/layout/CenteredIconLabelDescriptionList"/>
    <dgm:cxn modelId="{C1B15C47-1040-4521-AA62-180076BE7A43}" type="presParOf" srcId="{84754B31-0240-4637-915B-0CC933AC9A0E}" destId="{A9F64D1A-0D96-4BA5-A404-11F393827CA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D03D85-5B02-4E8F-A5D0-80FCE90A89C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9167FAA-9211-4D51-B429-99973F60173A}">
      <dgm:prSet/>
      <dgm:spPr/>
      <dgm:t>
        <a:bodyPr/>
        <a:lstStyle/>
        <a:p>
          <a:r>
            <a:rPr lang="en-US" dirty="0"/>
            <a:t>Purpose: To align the System to our goals for effective Inclusion</a:t>
          </a:r>
        </a:p>
      </dgm:t>
    </dgm:pt>
    <dgm:pt modelId="{6BB83AAD-BE78-48A5-8DF8-E03901E2AFEE}" type="parTrans" cxnId="{9ED86ED5-8467-49B6-BBFC-47EDF9D8FDE5}">
      <dgm:prSet/>
      <dgm:spPr/>
      <dgm:t>
        <a:bodyPr/>
        <a:lstStyle/>
        <a:p>
          <a:endParaRPr lang="en-US"/>
        </a:p>
      </dgm:t>
    </dgm:pt>
    <dgm:pt modelId="{4B90AC21-03F7-488B-8763-0709BA11511D}" type="sibTrans" cxnId="{9ED86ED5-8467-49B6-BBFC-47EDF9D8FDE5}">
      <dgm:prSet/>
      <dgm:spPr/>
      <dgm:t>
        <a:bodyPr/>
        <a:lstStyle/>
        <a:p>
          <a:endParaRPr lang="en-US"/>
        </a:p>
      </dgm:t>
    </dgm:pt>
    <dgm:pt modelId="{79E0831B-9B1A-4CB0-BC7E-7590DB84027F}">
      <dgm:prSet/>
      <dgm:spPr/>
      <dgm:t>
        <a:bodyPr/>
        <a:lstStyle/>
        <a:p>
          <a:r>
            <a:rPr lang="en-US" dirty="0"/>
            <a:t>Role requirements</a:t>
          </a:r>
        </a:p>
      </dgm:t>
    </dgm:pt>
    <dgm:pt modelId="{49B6C0E9-6231-4FD6-B6F0-FF3D4A6CF66C}" type="parTrans" cxnId="{7822C06E-7C1E-4228-85D1-F303E00D0CF6}">
      <dgm:prSet/>
      <dgm:spPr/>
      <dgm:t>
        <a:bodyPr/>
        <a:lstStyle/>
        <a:p>
          <a:endParaRPr lang="en-US"/>
        </a:p>
      </dgm:t>
    </dgm:pt>
    <dgm:pt modelId="{EC663CA4-1714-46F9-9C75-12B95CD7CE67}" type="sibTrans" cxnId="{7822C06E-7C1E-4228-85D1-F303E00D0CF6}">
      <dgm:prSet/>
      <dgm:spPr/>
      <dgm:t>
        <a:bodyPr/>
        <a:lstStyle/>
        <a:p>
          <a:endParaRPr lang="en-US"/>
        </a:p>
      </dgm:t>
    </dgm:pt>
    <dgm:pt modelId="{C5BB731E-4EDF-4367-89CC-EA050ACF614F}">
      <dgm:prSet/>
      <dgm:spPr/>
      <dgm:t>
        <a:bodyPr/>
        <a:lstStyle/>
        <a:p>
          <a:r>
            <a:rPr lang="en-US" dirty="0"/>
            <a:t>The</a:t>
          </a:r>
          <a:r>
            <a:rPr lang="en-US" b="1" dirty="0"/>
            <a:t> seniority </a:t>
          </a:r>
          <a:r>
            <a:rPr lang="en-US" dirty="0"/>
            <a:t>needed to act as a peer to Headteachers, CEOs and senior officers of the LA</a:t>
          </a:r>
        </a:p>
      </dgm:t>
    </dgm:pt>
    <dgm:pt modelId="{4817150A-EF7D-46BD-8276-2E50AE146426}" type="parTrans" cxnId="{72435500-A163-4F22-9E1A-3C2C6FD8BA07}">
      <dgm:prSet/>
      <dgm:spPr/>
      <dgm:t>
        <a:bodyPr/>
        <a:lstStyle/>
        <a:p>
          <a:endParaRPr lang="en-US"/>
        </a:p>
      </dgm:t>
    </dgm:pt>
    <dgm:pt modelId="{09CF7834-B7E0-4EB0-850E-435C7C45BADF}" type="sibTrans" cxnId="{72435500-A163-4F22-9E1A-3C2C6FD8BA07}">
      <dgm:prSet/>
      <dgm:spPr/>
      <dgm:t>
        <a:bodyPr/>
        <a:lstStyle/>
        <a:p>
          <a:endParaRPr lang="en-US"/>
        </a:p>
      </dgm:t>
    </dgm:pt>
    <dgm:pt modelId="{2A109319-740B-4BA2-9284-B3CE54948491}">
      <dgm:prSet/>
      <dgm:spPr/>
      <dgm:t>
        <a:bodyPr/>
        <a:lstStyle/>
        <a:p>
          <a:r>
            <a:rPr lang="en-US" dirty="0"/>
            <a:t>The </a:t>
          </a:r>
          <a:r>
            <a:rPr lang="en-US" b="1" dirty="0"/>
            <a:t>assertiveness</a:t>
          </a:r>
          <a:r>
            <a:rPr lang="en-US" dirty="0"/>
            <a:t> to positively promote system wide developments</a:t>
          </a:r>
        </a:p>
      </dgm:t>
    </dgm:pt>
    <dgm:pt modelId="{95DEC839-7EF9-473C-96E9-C4623DF92C81}" type="parTrans" cxnId="{DDB1D316-91D8-42F4-9036-FC3D7E76EEC7}">
      <dgm:prSet/>
      <dgm:spPr/>
      <dgm:t>
        <a:bodyPr/>
        <a:lstStyle/>
        <a:p>
          <a:endParaRPr lang="en-US"/>
        </a:p>
      </dgm:t>
    </dgm:pt>
    <dgm:pt modelId="{9B3E4817-60AC-4981-82C3-A60FB9C56412}" type="sibTrans" cxnId="{DDB1D316-91D8-42F4-9036-FC3D7E76EEC7}">
      <dgm:prSet/>
      <dgm:spPr/>
      <dgm:t>
        <a:bodyPr/>
        <a:lstStyle/>
        <a:p>
          <a:endParaRPr lang="en-US"/>
        </a:p>
      </dgm:t>
    </dgm:pt>
    <dgm:pt modelId="{B88074A6-7841-437A-8D15-83D999F48316}">
      <dgm:prSet/>
      <dgm:spPr/>
      <dgm:t>
        <a:bodyPr/>
        <a:lstStyle/>
        <a:p>
          <a:r>
            <a:rPr lang="en-US" dirty="0"/>
            <a:t>The </a:t>
          </a:r>
          <a:r>
            <a:rPr lang="en-US" b="1" dirty="0"/>
            <a:t>experience </a:t>
          </a:r>
          <a:r>
            <a:rPr lang="en-US" dirty="0"/>
            <a:t>to quickly grasp the complexities of the current system and identify the potential for development</a:t>
          </a:r>
        </a:p>
      </dgm:t>
    </dgm:pt>
    <dgm:pt modelId="{CEDDB182-6472-459F-8720-6E05D153A8D1}" type="parTrans" cxnId="{08B12E0E-205D-4623-9A93-EC6B83BB1B8A}">
      <dgm:prSet/>
      <dgm:spPr/>
      <dgm:t>
        <a:bodyPr/>
        <a:lstStyle/>
        <a:p>
          <a:endParaRPr lang="en-US"/>
        </a:p>
      </dgm:t>
    </dgm:pt>
    <dgm:pt modelId="{31C3A6A3-59FB-4803-9BDD-9CE755AB0045}" type="sibTrans" cxnId="{08B12E0E-205D-4623-9A93-EC6B83BB1B8A}">
      <dgm:prSet/>
      <dgm:spPr/>
      <dgm:t>
        <a:bodyPr/>
        <a:lstStyle/>
        <a:p>
          <a:endParaRPr lang="en-US"/>
        </a:p>
      </dgm:t>
    </dgm:pt>
    <dgm:pt modelId="{4A510DD4-02B4-4B6A-B552-333424911AB2}">
      <dgm:prSet/>
      <dgm:spPr/>
      <dgm:t>
        <a:bodyPr/>
        <a:lstStyle/>
        <a:p>
          <a:r>
            <a:rPr lang="en-US" dirty="0"/>
            <a:t>The </a:t>
          </a:r>
          <a:r>
            <a:rPr lang="en-US" b="1" dirty="0"/>
            <a:t>autonomy</a:t>
          </a:r>
          <a:r>
            <a:rPr lang="en-US" dirty="0"/>
            <a:t> to operate outside of the institutional limitations of a Local Authority and independently from MATs and schools</a:t>
          </a:r>
        </a:p>
      </dgm:t>
    </dgm:pt>
    <dgm:pt modelId="{FE8C77FF-D6F5-49D5-9CED-C4D2E6BBC53D}" type="parTrans" cxnId="{E2755442-6ED8-4DD1-B493-B24EADA6E71F}">
      <dgm:prSet/>
      <dgm:spPr/>
      <dgm:t>
        <a:bodyPr/>
        <a:lstStyle/>
        <a:p>
          <a:endParaRPr lang="en-US"/>
        </a:p>
      </dgm:t>
    </dgm:pt>
    <dgm:pt modelId="{6B122871-C61E-40EE-9C6D-47B066662BB0}" type="sibTrans" cxnId="{E2755442-6ED8-4DD1-B493-B24EADA6E71F}">
      <dgm:prSet/>
      <dgm:spPr/>
      <dgm:t>
        <a:bodyPr/>
        <a:lstStyle/>
        <a:p>
          <a:endParaRPr lang="en-US"/>
        </a:p>
      </dgm:t>
    </dgm:pt>
    <dgm:pt modelId="{98BBE972-0CA5-48BA-8E34-8F802F5B403D}">
      <dgm:prSet/>
      <dgm:spPr/>
      <dgm:t>
        <a:bodyPr/>
        <a:lstStyle/>
        <a:p>
          <a:r>
            <a:rPr lang="en-US" b="1" dirty="0"/>
            <a:t>Knowledge</a:t>
          </a:r>
          <a:r>
            <a:rPr lang="en-US" dirty="0"/>
            <a:t> of best practice around issues of SEND and Inclusion</a:t>
          </a:r>
        </a:p>
      </dgm:t>
    </dgm:pt>
    <dgm:pt modelId="{A973CD88-BDD9-4144-A197-4CC8B6303335}" type="parTrans" cxnId="{BCDAAC00-3332-4F68-9932-9A8D130BDB7A}">
      <dgm:prSet/>
      <dgm:spPr/>
      <dgm:t>
        <a:bodyPr/>
        <a:lstStyle/>
        <a:p>
          <a:endParaRPr lang="en-US"/>
        </a:p>
      </dgm:t>
    </dgm:pt>
    <dgm:pt modelId="{0BDB4FB0-B0F4-442D-8AB4-6166795214AB}" type="sibTrans" cxnId="{BCDAAC00-3332-4F68-9932-9A8D130BDB7A}">
      <dgm:prSet/>
      <dgm:spPr/>
      <dgm:t>
        <a:bodyPr/>
        <a:lstStyle/>
        <a:p>
          <a:endParaRPr lang="en-US"/>
        </a:p>
      </dgm:t>
    </dgm:pt>
    <dgm:pt modelId="{CBCCE6A4-2E05-4A42-BA20-ABDAD6705DA2}">
      <dgm:prSet/>
      <dgm:spPr/>
      <dgm:t>
        <a:bodyPr/>
        <a:lstStyle/>
        <a:p>
          <a:r>
            <a:rPr lang="en-US" b="1" dirty="0"/>
            <a:t>Commitment</a:t>
          </a:r>
          <a:r>
            <a:rPr lang="en-US" dirty="0"/>
            <a:t> to the need to be accountable and responsive to stakeholders</a:t>
          </a:r>
        </a:p>
      </dgm:t>
    </dgm:pt>
    <dgm:pt modelId="{E8919FCC-FEA1-4172-AE82-720FD9F6E72F}" type="parTrans" cxnId="{65ACC15D-457E-4C00-BFDB-FC67731826EA}">
      <dgm:prSet/>
      <dgm:spPr/>
      <dgm:t>
        <a:bodyPr/>
        <a:lstStyle/>
        <a:p>
          <a:endParaRPr lang="en-US"/>
        </a:p>
      </dgm:t>
    </dgm:pt>
    <dgm:pt modelId="{75E04C16-93C3-4087-96CF-001BC010F321}" type="sibTrans" cxnId="{65ACC15D-457E-4C00-BFDB-FC67731826EA}">
      <dgm:prSet/>
      <dgm:spPr/>
      <dgm:t>
        <a:bodyPr/>
        <a:lstStyle/>
        <a:p>
          <a:endParaRPr lang="en-US"/>
        </a:p>
      </dgm:t>
    </dgm:pt>
    <dgm:pt modelId="{6988985E-7238-4B23-8CD6-E68775BE47F7}" type="pres">
      <dgm:prSet presAssocID="{6AD03D85-5B02-4E8F-A5D0-80FCE90A89C9}" presName="linear" presStyleCnt="0">
        <dgm:presLayoutVars>
          <dgm:animLvl val="lvl"/>
          <dgm:resizeHandles val="exact"/>
        </dgm:presLayoutVars>
      </dgm:prSet>
      <dgm:spPr/>
    </dgm:pt>
    <dgm:pt modelId="{186AAB9D-B874-4BE6-85D8-7EA688BC12EC}" type="pres">
      <dgm:prSet presAssocID="{79167FAA-9211-4D51-B429-99973F60173A}" presName="parentText" presStyleLbl="node1" presStyleIdx="0" presStyleCnt="2">
        <dgm:presLayoutVars>
          <dgm:chMax val="0"/>
          <dgm:bulletEnabled val="1"/>
        </dgm:presLayoutVars>
      </dgm:prSet>
      <dgm:spPr/>
    </dgm:pt>
    <dgm:pt modelId="{6B980A89-E865-4FC7-833E-C74C76715704}" type="pres">
      <dgm:prSet presAssocID="{4B90AC21-03F7-488B-8763-0709BA11511D}" presName="spacer" presStyleCnt="0"/>
      <dgm:spPr/>
    </dgm:pt>
    <dgm:pt modelId="{EA645E2A-0A1E-43A7-A45D-75AA6250DC2C}" type="pres">
      <dgm:prSet presAssocID="{79E0831B-9B1A-4CB0-BC7E-7590DB84027F}" presName="parentText" presStyleLbl="node1" presStyleIdx="1" presStyleCnt="2" custLinFactNeighborX="3">
        <dgm:presLayoutVars>
          <dgm:chMax val="0"/>
          <dgm:bulletEnabled val="1"/>
        </dgm:presLayoutVars>
      </dgm:prSet>
      <dgm:spPr/>
    </dgm:pt>
    <dgm:pt modelId="{8B011C49-2E1B-4E12-9E34-C6EAF95E22CE}" type="pres">
      <dgm:prSet presAssocID="{79E0831B-9B1A-4CB0-BC7E-7590DB84027F}" presName="childText" presStyleLbl="revTx" presStyleIdx="0" presStyleCnt="1">
        <dgm:presLayoutVars>
          <dgm:bulletEnabled val="1"/>
        </dgm:presLayoutVars>
      </dgm:prSet>
      <dgm:spPr/>
    </dgm:pt>
  </dgm:ptLst>
  <dgm:cxnLst>
    <dgm:cxn modelId="{72435500-A163-4F22-9E1A-3C2C6FD8BA07}" srcId="{79E0831B-9B1A-4CB0-BC7E-7590DB84027F}" destId="{C5BB731E-4EDF-4367-89CC-EA050ACF614F}" srcOrd="0" destOrd="0" parTransId="{4817150A-EF7D-46BD-8276-2E50AE146426}" sibTransId="{09CF7834-B7E0-4EB0-850E-435C7C45BADF}"/>
    <dgm:cxn modelId="{BCDAAC00-3332-4F68-9932-9A8D130BDB7A}" srcId="{79E0831B-9B1A-4CB0-BC7E-7590DB84027F}" destId="{98BBE972-0CA5-48BA-8E34-8F802F5B403D}" srcOrd="4" destOrd="0" parTransId="{A973CD88-BDD9-4144-A197-4CC8B6303335}" sibTransId="{0BDB4FB0-B0F4-442D-8AB4-6166795214AB}"/>
    <dgm:cxn modelId="{08B12E0E-205D-4623-9A93-EC6B83BB1B8A}" srcId="{79E0831B-9B1A-4CB0-BC7E-7590DB84027F}" destId="{B88074A6-7841-437A-8D15-83D999F48316}" srcOrd="2" destOrd="0" parTransId="{CEDDB182-6472-459F-8720-6E05D153A8D1}" sibTransId="{31C3A6A3-59FB-4803-9BDD-9CE755AB0045}"/>
    <dgm:cxn modelId="{DDB1D316-91D8-42F4-9036-FC3D7E76EEC7}" srcId="{79E0831B-9B1A-4CB0-BC7E-7590DB84027F}" destId="{2A109319-740B-4BA2-9284-B3CE54948491}" srcOrd="1" destOrd="0" parTransId="{95DEC839-7EF9-473C-96E9-C4623DF92C81}" sibTransId="{9B3E4817-60AC-4981-82C3-A60FB9C56412}"/>
    <dgm:cxn modelId="{C628CB3B-5A2C-42A7-85E7-CDBF842B92DD}" type="presOf" srcId="{C5BB731E-4EDF-4367-89CC-EA050ACF614F}" destId="{8B011C49-2E1B-4E12-9E34-C6EAF95E22CE}" srcOrd="0" destOrd="0" presId="urn:microsoft.com/office/officeart/2005/8/layout/vList2"/>
    <dgm:cxn modelId="{51264140-A31B-4434-8011-4E3BCFAFBB82}" type="presOf" srcId="{79E0831B-9B1A-4CB0-BC7E-7590DB84027F}" destId="{EA645E2A-0A1E-43A7-A45D-75AA6250DC2C}" srcOrd="0" destOrd="0" presId="urn:microsoft.com/office/officeart/2005/8/layout/vList2"/>
    <dgm:cxn modelId="{65ACC15D-457E-4C00-BFDB-FC67731826EA}" srcId="{79E0831B-9B1A-4CB0-BC7E-7590DB84027F}" destId="{CBCCE6A4-2E05-4A42-BA20-ABDAD6705DA2}" srcOrd="5" destOrd="0" parTransId="{E8919FCC-FEA1-4172-AE82-720FD9F6E72F}" sibTransId="{75E04C16-93C3-4087-96CF-001BC010F321}"/>
    <dgm:cxn modelId="{E2755442-6ED8-4DD1-B493-B24EADA6E71F}" srcId="{79E0831B-9B1A-4CB0-BC7E-7590DB84027F}" destId="{4A510DD4-02B4-4B6A-B552-333424911AB2}" srcOrd="3" destOrd="0" parTransId="{FE8C77FF-D6F5-49D5-9CED-C4D2E6BBC53D}" sibTransId="{6B122871-C61E-40EE-9C6D-47B066662BB0}"/>
    <dgm:cxn modelId="{67D80D43-06FD-4C9A-A803-41B240F44F61}" type="presOf" srcId="{2A109319-740B-4BA2-9284-B3CE54948491}" destId="{8B011C49-2E1B-4E12-9E34-C6EAF95E22CE}" srcOrd="0" destOrd="1" presId="urn:microsoft.com/office/officeart/2005/8/layout/vList2"/>
    <dgm:cxn modelId="{7822C06E-7C1E-4228-85D1-F303E00D0CF6}" srcId="{6AD03D85-5B02-4E8F-A5D0-80FCE90A89C9}" destId="{79E0831B-9B1A-4CB0-BC7E-7590DB84027F}" srcOrd="1" destOrd="0" parTransId="{49B6C0E9-6231-4FD6-B6F0-FF3D4A6CF66C}" sibTransId="{EC663CA4-1714-46F9-9C75-12B95CD7CE67}"/>
    <dgm:cxn modelId="{AAE05680-D09D-4430-BF80-C65549464416}" type="presOf" srcId="{98BBE972-0CA5-48BA-8E34-8F802F5B403D}" destId="{8B011C49-2E1B-4E12-9E34-C6EAF95E22CE}" srcOrd="0" destOrd="4" presId="urn:microsoft.com/office/officeart/2005/8/layout/vList2"/>
    <dgm:cxn modelId="{329E808A-FD70-4A5D-A01A-B5FC33535DF3}" type="presOf" srcId="{B88074A6-7841-437A-8D15-83D999F48316}" destId="{8B011C49-2E1B-4E12-9E34-C6EAF95E22CE}" srcOrd="0" destOrd="2" presId="urn:microsoft.com/office/officeart/2005/8/layout/vList2"/>
    <dgm:cxn modelId="{9E5CEE8D-10A5-4351-9658-D0D0B59E67CF}" type="presOf" srcId="{6AD03D85-5B02-4E8F-A5D0-80FCE90A89C9}" destId="{6988985E-7238-4B23-8CD6-E68775BE47F7}" srcOrd="0" destOrd="0" presId="urn:microsoft.com/office/officeart/2005/8/layout/vList2"/>
    <dgm:cxn modelId="{99401C97-9315-4290-AEC5-3F123531EDA7}" type="presOf" srcId="{CBCCE6A4-2E05-4A42-BA20-ABDAD6705DA2}" destId="{8B011C49-2E1B-4E12-9E34-C6EAF95E22CE}" srcOrd="0" destOrd="5" presId="urn:microsoft.com/office/officeart/2005/8/layout/vList2"/>
    <dgm:cxn modelId="{9696DDAC-9FDC-4B6E-BCD5-013687160B4A}" type="presOf" srcId="{79167FAA-9211-4D51-B429-99973F60173A}" destId="{186AAB9D-B874-4BE6-85D8-7EA688BC12EC}" srcOrd="0" destOrd="0" presId="urn:microsoft.com/office/officeart/2005/8/layout/vList2"/>
    <dgm:cxn modelId="{27DAB9B4-F914-4515-9772-44EBA2CB5E96}" type="presOf" srcId="{4A510DD4-02B4-4B6A-B552-333424911AB2}" destId="{8B011C49-2E1B-4E12-9E34-C6EAF95E22CE}" srcOrd="0" destOrd="3" presId="urn:microsoft.com/office/officeart/2005/8/layout/vList2"/>
    <dgm:cxn modelId="{9ED86ED5-8467-49B6-BBFC-47EDF9D8FDE5}" srcId="{6AD03D85-5B02-4E8F-A5D0-80FCE90A89C9}" destId="{79167FAA-9211-4D51-B429-99973F60173A}" srcOrd="0" destOrd="0" parTransId="{6BB83AAD-BE78-48A5-8DF8-E03901E2AFEE}" sibTransId="{4B90AC21-03F7-488B-8763-0709BA11511D}"/>
    <dgm:cxn modelId="{38587C21-EDB6-4A88-B50A-A64748805C67}" type="presParOf" srcId="{6988985E-7238-4B23-8CD6-E68775BE47F7}" destId="{186AAB9D-B874-4BE6-85D8-7EA688BC12EC}" srcOrd="0" destOrd="0" presId="urn:microsoft.com/office/officeart/2005/8/layout/vList2"/>
    <dgm:cxn modelId="{DF45ADEA-8052-4D1D-B44C-11227C0B13FF}" type="presParOf" srcId="{6988985E-7238-4B23-8CD6-E68775BE47F7}" destId="{6B980A89-E865-4FC7-833E-C74C76715704}" srcOrd="1" destOrd="0" presId="urn:microsoft.com/office/officeart/2005/8/layout/vList2"/>
    <dgm:cxn modelId="{3E9E6E92-075B-4FC6-8543-FAB5A3121F6E}" type="presParOf" srcId="{6988985E-7238-4B23-8CD6-E68775BE47F7}" destId="{EA645E2A-0A1E-43A7-A45D-75AA6250DC2C}" srcOrd="2" destOrd="0" presId="urn:microsoft.com/office/officeart/2005/8/layout/vList2"/>
    <dgm:cxn modelId="{98B19F97-A802-42C6-ACB5-255E9C4EA2B8}" type="presParOf" srcId="{6988985E-7238-4B23-8CD6-E68775BE47F7}" destId="{8B011C49-2E1B-4E12-9E34-C6EAF95E22C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CDCF3-0DA8-436B-8CCD-A23071DD5B19}">
      <dsp:nvSpPr>
        <dsp:cNvPr id="0" name=""/>
        <dsp:cNvSpPr/>
      </dsp:nvSpPr>
      <dsp:spPr>
        <a:xfrm>
          <a:off x="78581" y="173"/>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i="1" kern="1200" dirty="0"/>
            <a:t>Pupils with </a:t>
          </a:r>
          <a:r>
            <a:rPr lang="en-US" sz="1600" i="1" kern="1200" dirty="0" err="1"/>
            <a:t>disregulated</a:t>
          </a:r>
          <a:r>
            <a:rPr lang="en-US" sz="1600" i="1" kern="1200" dirty="0"/>
            <a:t> behaviour at school that puts them at risk of exclusion,</a:t>
          </a:r>
          <a:endParaRPr lang="en-US" sz="1600" kern="1200" dirty="0"/>
        </a:p>
        <a:p>
          <a:pPr marL="0" lvl="0" algn="ctr" defTabSz="844550">
            <a:lnSpc>
              <a:spcPct val="90000"/>
            </a:lnSpc>
            <a:spcBef>
              <a:spcPct val="0"/>
            </a:spcBef>
            <a:spcAft>
              <a:spcPct val="35000"/>
            </a:spcAft>
            <a:buNone/>
          </a:pPr>
          <a:endParaRPr lang="en-US" sz="1600" kern="1200" dirty="0"/>
        </a:p>
      </dsp:txBody>
      <dsp:txXfrm>
        <a:off x="78581" y="173"/>
        <a:ext cx="3094136" cy="1856482"/>
      </dsp:txXfrm>
    </dsp:sp>
    <dsp:sp modelId="{0DE3CDD0-DD41-4549-B5B1-B8C9815E6104}">
      <dsp:nvSpPr>
        <dsp:cNvPr id="0" name=""/>
        <dsp:cNvSpPr/>
      </dsp:nvSpPr>
      <dsp:spPr>
        <a:xfrm>
          <a:off x="3482131" y="173"/>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i="1" kern="1200" dirty="0"/>
            <a:t>Pupils who have poor attendance – avoiding school rather than acting out,</a:t>
          </a:r>
          <a:endParaRPr lang="en-US" sz="1600" kern="1200" dirty="0"/>
        </a:p>
        <a:p>
          <a:pPr marL="0" lvl="0" algn="ctr" defTabSz="844550">
            <a:lnSpc>
              <a:spcPct val="90000"/>
            </a:lnSpc>
            <a:spcBef>
              <a:spcPct val="0"/>
            </a:spcBef>
            <a:spcAft>
              <a:spcPct val="35000"/>
            </a:spcAft>
            <a:buNone/>
          </a:pPr>
          <a:endParaRPr lang="en-US" sz="1600" kern="1200" dirty="0"/>
        </a:p>
      </dsp:txBody>
      <dsp:txXfrm>
        <a:off x="3482131" y="173"/>
        <a:ext cx="3094136" cy="1856482"/>
      </dsp:txXfrm>
    </dsp:sp>
    <dsp:sp modelId="{A662B464-728F-41D8-84DC-EBDDC0E7B859}">
      <dsp:nvSpPr>
        <dsp:cNvPr id="0" name=""/>
        <dsp:cNvSpPr/>
      </dsp:nvSpPr>
      <dsp:spPr>
        <a:xfrm>
          <a:off x="6885682" y="173"/>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Pupils whose life circumstances outside school - including medical needs - impede attendance and progress in school,</a:t>
          </a:r>
          <a:endParaRPr lang="en-US" sz="1600" kern="1200" dirty="0"/>
        </a:p>
      </dsp:txBody>
      <dsp:txXfrm>
        <a:off x="6885682" y="173"/>
        <a:ext cx="3094136" cy="1856482"/>
      </dsp:txXfrm>
    </dsp:sp>
    <dsp:sp modelId="{E2FF7AEC-33A0-491C-A88C-0A027CDC560B}">
      <dsp:nvSpPr>
        <dsp:cNvPr id="0" name=""/>
        <dsp:cNvSpPr/>
      </dsp:nvSpPr>
      <dsp:spPr>
        <a:xfrm>
          <a:off x="78581" y="2166069"/>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 Pupils with underlying additional needs that have yet to be effectively identified,</a:t>
          </a:r>
          <a:endParaRPr lang="en-US" sz="1600" kern="1200" dirty="0"/>
        </a:p>
      </dsp:txBody>
      <dsp:txXfrm>
        <a:off x="78581" y="2166069"/>
        <a:ext cx="3094136" cy="1856482"/>
      </dsp:txXfrm>
    </dsp:sp>
    <dsp:sp modelId="{1639A858-47A7-47A4-A947-17A89E58407B}">
      <dsp:nvSpPr>
        <dsp:cNvPr id="0" name=""/>
        <dsp:cNvSpPr/>
      </dsp:nvSpPr>
      <dsp:spPr>
        <a:xfrm>
          <a:off x="3482131" y="2166069"/>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i="1" kern="1200" dirty="0"/>
            <a:t>Pupils with underlying needs that are best met in bespoke programmes that retain contact with their mainstream schools, rather than in specialist placements</a:t>
          </a:r>
          <a:endParaRPr lang="en-US" sz="1600" kern="1200" dirty="0"/>
        </a:p>
        <a:p>
          <a:pPr marL="0" lvl="0" algn="ctr" defTabSz="844550">
            <a:lnSpc>
              <a:spcPct val="90000"/>
            </a:lnSpc>
            <a:spcBef>
              <a:spcPct val="0"/>
            </a:spcBef>
            <a:spcAft>
              <a:spcPct val="35000"/>
            </a:spcAft>
            <a:buNone/>
          </a:pPr>
          <a:endParaRPr lang="en-US" sz="1600" kern="1200" dirty="0"/>
        </a:p>
      </dsp:txBody>
      <dsp:txXfrm>
        <a:off x="3482131" y="2166069"/>
        <a:ext cx="3094136" cy="1856482"/>
      </dsp:txXfrm>
    </dsp:sp>
    <dsp:sp modelId="{8019A0FE-45CD-4A3C-B6E8-AA157107E725}">
      <dsp:nvSpPr>
        <dsp:cNvPr id="0" name=""/>
        <dsp:cNvSpPr/>
      </dsp:nvSpPr>
      <dsp:spPr>
        <a:xfrm>
          <a:off x="6885682" y="2166069"/>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Pupils who do not belong to any educational establishment , nor have effective education provided by others, and who therefore require a route into learning.</a:t>
          </a:r>
        </a:p>
      </dsp:txBody>
      <dsp:txXfrm>
        <a:off x="6885682" y="2166069"/>
        <a:ext cx="3094136" cy="1856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F2A61-89C5-46E3-A5BF-1D667A1373D8}">
      <dsp:nvSpPr>
        <dsp:cNvPr id="0" name=""/>
        <dsp:cNvSpPr/>
      </dsp:nvSpPr>
      <dsp:spPr>
        <a:xfrm>
          <a:off x="576826" y="549"/>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Engagement support for EBSA</a:t>
          </a:r>
        </a:p>
      </dsp:txBody>
      <dsp:txXfrm>
        <a:off x="576826" y="549"/>
        <a:ext cx="1182831" cy="709698"/>
      </dsp:txXfrm>
    </dsp:sp>
    <dsp:sp modelId="{E7079A62-8B66-458C-A1C7-12CB6BF13EA6}">
      <dsp:nvSpPr>
        <dsp:cNvPr id="0" name=""/>
        <dsp:cNvSpPr/>
      </dsp:nvSpPr>
      <dsp:spPr>
        <a:xfrm>
          <a:off x="1877940" y="549"/>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Access to more intensive support for pupils missing education including those with medical needs</a:t>
          </a:r>
        </a:p>
      </dsp:txBody>
      <dsp:txXfrm>
        <a:off x="1877940" y="549"/>
        <a:ext cx="1182831" cy="709698"/>
      </dsp:txXfrm>
    </dsp:sp>
    <dsp:sp modelId="{07A9CF61-0C6C-4330-ABAF-0BE81FCF25FA}">
      <dsp:nvSpPr>
        <dsp:cNvPr id="0" name=""/>
        <dsp:cNvSpPr/>
      </dsp:nvSpPr>
      <dsp:spPr>
        <a:xfrm>
          <a:off x="3179054" y="549"/>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Advice and support to parents including those who may be considering EHE or flexi schooling</a:t>
          </a:r>
        </a:p>
      </dsp:txBody>
      <dsp:txXfrm>
        <a:off x="3179054" y="549"/>
        <a:ext cx="1182831" cy="709698"/>
      </dsp:txXfrm>
    </dsp:sp>
    <dsp:sp modelId="{A2EFCBC6-1547-4AAD-94E5-A2D2D8E36C02}">
      <dsp:nvSpPr>
        <dsp:cNvPr id="0" name=""/>
        <dsp:cNvSpPr/>
      </dsp:nvSpPr>
      <dsp:spPr>
        <a:xfrm>
          <a:off x="576826" y="828531"/>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In school support for small groups and individuals</a:t>
          </a:r>
        </a:p>
      </dsp:txBody>
      <dsp:txXfrm>
        <a:off x="576826" y="828531"/>
        <a:ext cx="1182831" cy="709698"/>
      </dsp:txXfrm>
    </dsp:sp>
    <dsp:sp modelId="{80DA4093-3FB1-45FD-A55D-B97333135A68}">
      <dsp:nvSpPr>
        <dsp:cNvPr id="0" name=""/>
        <dsp:cNvSpPr/>
      </dsp:nvSpPr>
      <dsp:spPr>
        <a:xfrm>
          <a:off x="1877940" y="828531"/>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CPD including staff coaching to develop school based strategies and capacity including advice on AP placements</a:t>
          </a:r>
        </a:p>
      </dsp:txBody>
      <dsp:txXfrm>
        <a:off x="1877940" y="828531"/>
        <a:ext cx="1182831" cy="709698"/>
      </dsp:txXfrm>
    </dsp:sp>
    <dsp:sp modelId="{896C642F-F9E1-4885-B537-209FBB16A4F6}">
      <dsp:nvSpPr>
        <dsp:cNvPr id="0" name=""/>
        <dsp:cNvSpPr/>
      </dsp:nvSpPr>
      <dsp:spPr>
        <a:xfrm>
          <a:off x="3179054" y="828531"/>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Student &amp; parent support in school time and out of school</a:t>
          </a:r>
        </a:p>
      </dsp:txBody>
      <dsp:txXfrm>
        <a:off x="3179054" y="828531"/>
        <a:ext cx="1182831" cy="709698"/>
      </dsp:txXfrm>
    </dsp:sp>
    <dsp:sp modelId="{39333F20-DDD0-4105-ABAE-6FE9F57666D3}">
      <dsp:nvSpPr>
        <dsp:cNvPr id="0" name=""/>
        <dsp:cNvSpPr/>
      </dsp:nvSpPr>
      <dsp:spPr>
        <a:xfrm>
          <a:off x="576826" y="1656513"/>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Access to muti agencies via Forums</a:t>
          </a:r>
        </a:p>
      </dsp:txBody>
      <dsp:txXfrm>
        <a:off x="576826" y="1656513"/>
        <a:ext cx="1182831" cy="709698"/>
      </dsp:txXfrm>
    </dsp:sp>
    <dsp:sp modelId="{055CD9D0-ECD8-41E3-B2BC-D495791E0218}">
      <dsp:nvSpPr>
        <dsp:cNvPr id="0" name=""/>
        <dsp:cNvSpPr/>
      </dsp:nvSpPr>
      <dsp:spPr>
        <a:xfrm>
          <a:off x="1877940" y="1656513"/>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Re-engagement &amp; reintegration modules </a:t>
          </a:r>
        </a:p>
      </dsp:txBody>
      <dsp:txXfrm>
        <a:off x="1877940" y="1656513"/>
        <a:ext cx="1182831" cy="709698"/>
      </dsp:txXfrm>
    </dsp:sp>
    <dsp:sp modelId="{6F9244F5-E196-4B59-80DA-B04146B975BF}">
      <dsp:nvSpPr>
        <dsp:cNvPr id="0" name=""/>
        <dsp:cNvSpPr/>
      </dsp:nvSpPr>
      <dsp:spPr>
        <a:xfrm>
          <a:off x="3179054" y="1656513"/>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Access to effective assessment of need for more complex cases</a:t>
          </a:r>
        </a:p>
      </dsp:txBody>
      <dsp:txXfrm>
        <a:off x="3179054" y="1656513"/>
        <a:ext cx="1182831" cy="709698"/>
      </dsp:txXfrm>
    </dsp:sp>
    <dsp:sp modelId="{E8EB2EE5-FDEC-42AE-B8E1-2C2BB67904AA}">
      <dsp:nvSpPr>
        <dsp:cNvPr id="0" name=""/>
        <dsp:cNvSpPr/>
      </dsp:nvSpPr>
      <dsp:spPr>
        <a:xfrm>
          <a:off x="576826" y="2484494"/>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Blended school – external bespoke offer</a:t>
          </a:r>
        </a:p>
      </dsp:txBody>
      <dsp:txXfrm>
        <a:off x="576826" y="2484494"/>
        <a:ext cx="1182831" cy="709698"/>
      </dsp:txXfrm>
    </dsp:sp>
    <dsp:sp modelId="{3012D6A4-DA51-4EDD-B659-74ABF8C6E922}">
      <dsp:nvSpPr>
        <dsp:cNvPr id="0" name=""/>
        <dsp:cNvSpPr/>
      </dsp:nvSpPr>
      <dsp:spPr>
        <a:xfrm>
          <a:off x="1877940" y="2484494"/>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Support for Managed Moves, Fresh Starts</a:t>
          </a:r>
        </a:p>
      </dsp:txBody>
      <dsp:txXfrm>
        <a:off x="1877940" y="2484494"/>
        <a:ext cx="1182831" cy="709698"/>
      </dsp:txXfrm>
    </dsp:sp>
    <dsp:sp modelId="{AD9B792B-EA20-4FE1-A042-C15C7F3B2D16}">
      <dsp:nvSpPr>
        <dsp:cNvPr id="0" name=""/>
        <dsp:cNvSpPr/>
      </dsp:nvSpPr>
      <dsp:spPr>
        <a:xfrm>
          <a:off x="3179054" y="2484494"/>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Full time provision </a:t>
          </a:r>
        </a:p>
      </dsp:txBody>
      <dsp:txXfrm>
        <a:off x="3179054" y="2484494"/>
        <a:ext cx="1182831" cy="709698"/>
      </dsp:txXfrm>
    </dsp:sp>
    <dsp:sp modelId="{57AB2AD7-7322-4DA0-98B3-25F22B2411B3}">
      <dsp:nvSpPr>
        <dsp:cNvPr id="0" name=""/>
        <dsp:cNvSpPr/>
      </dsp:nvSpPr>
      <dsp:spPr>
        <a:xfrm>
          <a:off x="1877940" y="3312476"/>
          <a:ext cx="1182831" cy="7096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Transition to Post 16, back to school or into specialist setting</a:t>
          </a:r>
        </a:p>
      </dsp:txBody>
      <dsp:txXfrm>
        <a:off x="1877940" y="3312476"/>
        <a:ext cx="1182831" cy="709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F8836-6673-4095-A7A8-9E68D74A8125}">
      <dsp:nvSpPr>
        <dsp:cNvPr id="0" name=""/>
        <dsp:cNvSpPr/>
      </dsp:nvSpPr>
      <dsp:spPr>
        <a:xfrm>
          <a:off x="479357" y="1035348"/>
          <a:ext cx="511628" cy="511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C2D765-96E7-4D7B-AA96-F91D29032A72}">
      <dsp:nvSpPr>
        <dsp:cNvPr id="0" name=""/>
        <dsp:cNvSpPr/>
      </dsp:nvSpPr>
      <dsp:spPr>
        <a:xfrm>
          <a:off x="4273" y="1620739"/>
          <a:ext cx="1461796" cy="108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t>1. Create a new  Leadership Structure</a:t>
          </a:r>
          <a:endParaRPr lang="en-US" sz="1400" kern="1200" dirty="0"/>
        </a:p>
      </dsp:txBody>
      <dsp:txXfrm>
        <a:off x="4273" y="1620739"/>
        <a:ext cx="1461796" cy="1089495"/>
      </dsp:txXfrm>
    </dsp:sp>
    <dsp:sp modelId="{263C53AC-20FC-426D-8FF6-014A797340AC}">
      <dsp:nvSpPr>
        <dsp:cNvPr id="0" name=""/>
        <dsp:cNvSpPr/>
      </dsp:nvSpPr>
      <dsp:spPr>
        <a:xfrm>
          <a:off x="4273" y="2744542"/>
          <a:ext cx="1461796" cy="6189"/>
        </a:xfrm>
        <a:prstGeom prst="rect">
          <a:avLst/>
        </a:prstGeom>
        <a:noFill/>
        <a:ln>
          <a:noFill/>
        </a:ln>
        <a:effectLst/>
      </dsp:spPr>
      <dsp:style>
        <a:lnRef idx="0">
          <a:scrgbClr r="0" g="0" b="0"/>
        </a:lnRef>
        <a:fillRef idx="0">
          <a:scrgbClr r="0" g="0" b="0"/>
        </a:fillRef>
        <a:effectRef idx="0">
          <a:scrgbClr r="0" g="0" b="0"/>
        </a:effectRef>
        <a:fontRef idx="minor"/>
      </dsp:style>
    </dsp:sp>
    <dsp:sp modelId="{F8125952-E350-4784-8FE8-3333BC26424D}">
      <dsp:nvSpPr>
        <dsp:cNvPr id="0" name=""/>
        <dsp:cNvSpPr/>
      </dsp:nvSpPr>
      <dsp:spPr>
        <a:xfrm>
          <a:off x="2196968" y="1035348"/>
          <a:ext cx="511628" cy="511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739A7A-B459-4A88-B5FA-E223DB7A2257}">
      <dsp:nvSpPr>
        <dsp:cNvPr id="0" name=""/>
        <dsp:cNvSpPr/>
      </dsp:nvSpPr>
      <dsp:spPr>
        <a:xfrm>
          <a:off x="1721884" y="1620739"/>
          <a:ext cx="1461796" cy="108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t>2. Create an organisation as a solution for fund holding and autonomy</a:t>
          </a:r>
          <a:endParaRPr lang="en-US" sz="1400" kern="1200" dirty="0"/>
        </a:p>
      </dsp:txBody>
      <dsp:txXfrm>
        <a:off x="1721884" y="1620739"/>
        <a:ext cx="1461796" cy="1089495"/>
      </dsp:txXfrm>
    </dsp:sp>
    <dsp:sp modelId="{21B80905-AE27-4FDC-B1FE-490FEE87546F}">
      <dsp:nvSpPr>
        <dsp:cNvPr id="0" name=""/>
        <dsp:cNvSpPr/>
      </dsp:nvSpPr>
      <dsp:spPr>
        <a:xfrm>
          <a:off x="1721884" y="2744542"/>
          <a:ext cx="1461796" cy="6189"/>
        </a:xfrm>
        <a:prstGeom prst="rect">
          <a:avLst/>
        </a:prstGeom>
        <a:noFill/>
        <a:ln>
          <a:noFill/>
        </a:ln>
        <a:effectLst/>
      </dsp:spPr>
      <dsp:style>
        <a:lnRef idx="0">
          <a:scrgbClr r="0" g="0" b="0"/>
        </a:lnRef>
        <a:fillRef idx="0">
          <a:scrgbClr r="0" g="0" b="0"/>
        </a:fillRef>
        <a:effectRef idx="0">
          <a:scrgbClr r="0" g="0" b="0"/>
        </a:effectRef>
        <a:fontRef idx="minor"/>
      </dsp:style>
    </dsp:sp>
    <dsp:sp modelId="{5CD6EDE8-EBE0-46FE-9C3B-983245F90BC3}">
      <dsp:nvSpPr>
        <dsp:cNvPr id="0" name=""/>
        <dsp:cNvSpPr/>
      </dsp:nvSpPr>
      <dsp:spPr>
        <a:xfrm>
          <a:off x="3914579" y="1035348"/>
          <a:ext cx="511628" cy="511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773AA5-485A-4033-95A1-3A54DA9F746B}">
      <dsp:nvSpPr>
        <dsp:cNvPr id="0" name=""/>
        <dsp:cNvSpPr/>
      </dsp:nvSpPr>
      <dsp:spPr>
        <a:xfrm>
          <a:off x="3439495" y="1620739"/>
          <a:ext cx="1461796" cy="108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t>3. Re establish Locality Teams – a single route for schools</a:t>
          </a:r>
          <a:endParaRPr lang="en-US" sz="1400" kern="1200" dirty="0"/>
        </a:p>
      </dsp:txBody>
      <dsp:txXfrm>
        <a:off x="3439495" y="1620739"/>
        <a:ext cx="1461796" cy="1089495"/>
      </dsp:txXfrm>
    </dsp:sp>
    <dsp:sp modelId="{9F970828-F23E-4061-BA8D-6FFA84C18499}">
      <dsp:nvSpPr>
        <dsp:cNvPr id="0" name=""/>
        <dsp:cNvSpPr/>
      </dsp:nvSpPr>
      <dsp:spPr>
        <a:xfrm>
          <a:off x="3398843" y="2744900"/>
          <a:ext cx="1461796" cy="6189"/>
        </a:xfrm>
        <a:prstGeom prst="rect">
          <a:avLst/>
        </a:prstGeom>
        <a:noFill/>
        <a:ln>
          <a:noFill/>
        </a:ln>
        <a:effectLst/>
      </dsp:spPr>
      <dsp:style>
        <a:lnRef idx="0">
          <a:scrgbClr r="0" g="0" b="0"/>
        </a:lnRef>
        <a:fillRef idx="0">
          <a:scrgbClr r="0" g="0" b="0"/>
        </a:fillRef>
        <a:effectRef idx="0">
          <a:scrgbClr r="0" g="0" b="0"/>
        </a:effectRef>
        <a:fontRef idx="minor"/>
      </dsp:style>
    </dsp:sp>
    <dsp:sp modelId="{18EAB4C8-09B4-4EC7-A5A8-CA869BA84FC4}">
      <dsp:nvSpPr>
        <dsp:cNvPr id="0" name=""/>
        <dsp:cNvSpPr/>
      </dsp:nvSpPr>
      <dsp:spPr>
        <a:xfrm>
          <a:off x="5632191" y="1035348"/>
          <a:ext cx="511628" cy="511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976835-6103-4911-8A36-1322927DC30D}">
      <dsp:nvSpPr>
        <dsp:cNvPr id="0" name=""/>
        <dsp:cNvSpPr/>
      </dsp:nvSpPr>
      <dsp:spPr>
        <a:xfrm>
          <a:off x="5157107" y="1620739"/>
          <a:ext cx="1461796" cy="108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t>Change funding models to incentivise schools to stay involved with at risk pupils</a:t>
          </a:r>
          <a:endParaRPr lang="en-US" sz="1400" kern="1200" dirty="0"/>
        </a:p>
      </dsp:txBody>
      <dsp:txXfrm>
        <a:off x="5157107" y="1620739"/>
        <a:ext cx="1461796" cy="1089495"/>
      </dsp:txXfrm>
    </dsp:sp>
    <dsp:sp modelId="{4B82C4C4-5D16-4113-8150-0ED5CDE2B3DC}">
      <dsp:nvSpPr>
        <dsp:cNvPr id="0" name=""/>
        <dsp:cNvSpPr/>
      </dsp:nvSpPr>
      <dsp:spPr>
        <a:xfrm>
          <a:off x="5157107" y="2744542"/>
          <a:ext cx="1461796" cy="6189"/>
        </a:xfrm>
        <a:prstGeom prst="rect">
          <a:avLst/>
        </a:prstGeom>
        <a:noFill/>
        <a:ln>
          <a:noFill/>
        </a:ln>
        <a:effectLst/>
      </dsp:spPr>
      <dsp:style>
        <a:lnRef idx="0">
          <a:scrgbClr r="0" g="0" b="0"/>
        </a:lnRef>
        <a:fillRef idx="0">
          <a:scrgbClr r="0" g="0" b="0"/>
        </a:fillRef>
        <a:effectRef idx="0">
          <a:scrgbClr r="0" g="0" b="0"/>
        </a:effectRef>
        <a:fontRef idx="minor"/>
      </dsp:style>
    </dsp:sp>
    <dsp:sp modelId="{D0ACA91D-DEE3-46AC-A6FF-875951481117}">
      <dsp:nvSpPr>
        <dsp:cNvPr id="0" name=""/>
        <dsp:cNvSpPr/>
      </dsp:nvSpPr>
      <dsp:spPr>
        <a:xfrm>
          <a:off x="7349802" y="1035348"/>
          <a:ext cx="511628" cy="511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79CFD4-9A2C-4F2C-B8B5-C90BAED2FFB9}">
      <dsp:nvSpPr>
        <dsp:cNvPr id="0" name=""/>
        <dsp:cNvSpPr/>
      </dsp:nvSpPr>
      <dsp:spPr>
        <a:xfrm>
          <a:off x="6874718" y="1620739"/>
          <a:ext cx="1461796" cy="108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kern="1200" dirty="0"/>
            <a:t>Strengthen accountability</a:t>
          </a:r>
          <a:endParaRPr lang="en-US" sz="1400" kern="1200" dirty="0"/>
        </a:p>
      </dsp:txBody>
      <dsp:txXfrm>
        <a:off x="6874718" y="1620739"/>
        <a:ext cx="1461796" cy="1089495"/>
      </dsp:txXfrm>
    </dsp:sp>
    <dsp:sp modelId="{36424864-DFAC-4919-91EE-F7D6E3D670BF}">
      <dsp:nvSpPr>
        <dsp:cNvPr id="0" name=""/>
        <dsp:cNvSpPr/>
      </dsp:nvSpPr>
      <dsp:spPr>
        <a:xfrm>
          <a:off x="6874718" y="2744542"/>
          <a:ext cx="1461796" cy="6189"/>
        </a:xfrm>
        <a:prstGeom prst="rect">
          <a:avLst/>
        </a:prstGeom>
        <a:noFill/>
        <a:ln>
          <a:noFill/>
        </a:ln>
        <a:effectLst/>
      </dsp:spPr>
      <dsp:style>
        <a:lnRef idx="0">
          <a:scrgbClr r="0" g="0" b="0"/>
        </a:lnRef>
        <a:fillRef idx="0">
          <a:scrgbClr r="0" g="0" b="0"/>
        </a:fillRef>
        <a:effectRef idx="0">
          <a:scrgbClr r="0" g="0" b="0"/>
        </a:effectRef>
        <a:fontRef idx="minor"/>
      </dsp:style>
    </dsp:sp>
    <dsp:sp modelId="{3F68B124-FC38-4AAE-B6F2-94BE814CE20F}">
      <dsp:nvSpPr>
        <dsp:cNvPr id="0" name=""/>
        <dsp:cNvSpPr/>
      </dsp:nvSpPr>
      <dsp:spPr>
        <a:xfrm>
          <a:off x="9022963" y="1053409"/>
          <a:ext cx="511628" cy="511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34013D-A13E-41E6-98FA-DC2140473A33}">
      <dsp:nvSpPr>
        <dsp:cNvPr id="0" name=""/>
        <dsp:cNvSpPr/>
      </dsp:nvSpPr>
      <dsp:spPr>
        <a:xfrm>
          <a:off x="8592329" y="1620739"/>
          <a:ext cx="1461796" cy="108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Build the menu of provision in each Locality</a:t>
          </a:r>
        </a:p>
      </dsp:txBody>
      <dsp:txXfrm>
        <a:off x="8592329" y="1620739"/>
        <a:ext cx="1461796" cy="1089495"/>
      </dsp:txXfrm>
    </dsp:sp>
    <dsp:sp modelId="{A9F64D1A-0D96-4BA5-A404-11F393827CAF}">
      <dsp:nvSpPr>
        <dsp:cNvPr id="0" name=""/>
        <dsp:cNvSpPr/>
      </dsp:nvSpPr>
      <dsp:spPr>
        <a:xfrm>
          <a:off x="8596603" y="2744806"/>
          <a:ext cx="1461796" cy="618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AAB9D-B874-4BE6-85D8-7EA688BC12EC}">
      <dsp:nvSpPr>
        <dsp:cNvPr id="0" name=""/>
        <dsp:cNvSpPr/>
      </dsp:nvSpPr>
      <dsp:spPr>
        <a:xfrm>
          <a:off x="0" y="40839"/>
          <a:ext cx="10058399" cy="5756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Purpose: To align the System to our goals for effective Inclusion</a:t>
          </a:r>
        </a:p>
      </dsp:txBody>
      <dsp:txXfrm>
        <a:off x="28100" y="68939"/>
        <a:ext cx="10002199" cy="519439"/>
      </dsp:txXfrm>
    </dsp:sp>
    <dsp:sp modelId="{EA645E2A-0A1E-43A7-A45D-75AA6250DC2C}">
      <dsp:nvSpPr>
        <dsp:cNvPr id="0" name=""/>
        <dsp:cNvSpPr/>
      </dsp:nvSpPr>
      <dsp:spPr>
        <a:xfrm>
          <a:off x="0" y="685599"/>
          <a:ext cx="10058399" cy="57563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Role requirements</a:t>
          </a:r>
        </a:p>
      </dsp:txBody>
      <dsp:txXfrm>
        <a:off x="28100" y="713699"/>
        <a:ext cx="10002199" cy="519439"/>
      </dsp:txXfrm>
    </dsp:sp>
    <dsp:sp modelId="{8B011C49-2E1B-4E12-9E34-C6EAF95E22CE}">
      <dsp:nvSpPr>
        <dsp:cNvPr id="0" name=""/>
        <dsp:cNvSpPr/>
      </dsp:nvSpPr>
      <dsp:spPr>
        <a:xfrm>
          <a:off x="0" y="1261239"/>
          <a:ext cx="10058399" cy="24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The</a:t>
          </a:r>
          <a:r>
            <a:rPr lang="en-US" sz="1900" b="1" kern="1200" dirty="0"/>
            <a:t> seniority </a:t>
          </a:r>
          <a:r>
            <a:rPr lang="en-US" sz="1900" kern="1200" dirty="0"/>
            <a:t>needed to act as a peer to Headteachers, CEOs and senior officers of the LA</a:t>
          </a:r>
        </a:p>
        <a:p>
          <a:pPr marL="171450" lvl="1" indent="-171450" algn="l" defTabSz="844550">
            <a:lnSpc>
              <a:spcPct val="90000"/>
            </a:lnSpc>
            <a:spcBef>
              <a:spcPct val="0"/>
            </a:spcBef>
            <a:spcAft>
              <a:spcPct val="20000"/>
            </a:spcAft>
            <a:buChar char="•"/>
          </a:pPr>
          <a:r>
            <a:rPr lang="en-US" sz="1900" kern="1200" dirty="0"/>
            <a:t>The </a:t>
          </a:r>
          <a:r>
            <a:rPr lang="en-US" sz="1900" b="1" kern="1200" dirty="0"/>
            <a:t>assertiveness</a:t>
          </a:r>
          <a:r>
            <a:rPr lang="en-US" sz="1900" kern="1200" dirty="0"/>
            <a:t> to positively promote system wide developments</a:t>
          </a:r>
        </a:p>
        <a:p>
          <a:pPr marL="171450" lvl="1" indent="-171450" algn="l" defTabSz="844550">
            <a:lnSpc>
              <a:spcPct val="90000"/>
            </a:lnSpc>
            <a:spcBef>
              <a:spcPct val="0"/>
            </a:spcBef>
            <a:spcAft>
              <a:spcPct val="20000"/>
            </a:spcAft>
            <a:buChar char="•"/>
          </a:pPr>
          <a:r>
            <a:rPr lang="en-US" sz="1900" kern="1200" dirty="0"/>
            <a:t>The </a:t>
          </a:r>
          <a:r>
            <a:rPr lang="en-US" sz="1900" b="1" kern="1200" dirty="0"/>
            <a:t>experience </a:t>
          </a:r>
          <a:r>
            <a:rPr lang="en-US" sz="1900" kern="1200" dirty="0"/>
            <a:t>to quickly grasp the complexities of the current system and identify the potential for development</a:t>
          </a:r>
        </a:p>
        <a:p>
          <a:pPr marL="171450" lvl="1" indent="-171450" algn="l" defTabSz="844550">
            <a:lnSpc>
              <a:spcPct val="90000"/>
            </a:lnSpc>
            <a:spcBef>
              <a:spcPct val="0"/>
            </a:spcBef>
            <a:spcAft>
              <a:spcPct val="20000"/>
            </a:spcAft>
            <a:buChar char="•"/>
          </a:pPr>
          <a:r>
            <a:rPr lang="en-US" sz="1900" kern="1200" dirty="0"/>
            <a:t>The </a:t>
          </a:r>
          <a:r>
            <a:rPr lang="en-US" sz="1900" b="1" kern="1200" dirty="0"/>
            <a:t>autonomy</a:t>
          </a:r>
          <a:r>
            <a:rPr lang="en-US" sz="1900" kern="1200" dirty="0"/>
            <a:t> to operate outside of the institutional limitations of a Local Authority and independently from MATs and schools</a:t>
          </a:r>
        </a:p>
        <a:p>
          <a:pPr marL="171450" lvl="1" indent="-171450" algn="l" defTabSz="844550">
            <a:lnSpc>
              <a:spcPct val="90000"/>
            </a:lnSpc>
            <a:spcBef>
              <a:spcPct val="0"/>
            </a:spcBef>
            <a:spcAft>
              <a:spcPct val="20000"/>
            </a:spcAft>
            <a:buChar char="•"/>
          </a:pPr>
          <a:r>
            <a:rPr lang="en-US" sz="1900" b="1" kern="1200" dirty="0"/>
            <a:t>Knowledge</a:t>
          </a:r>
          <a:r>
            <a:rPr lang="en-US" sz="1900" kern="1200" dirty="0"/>
            <a:t> of best practice around issues of SEND and Inclusion</a:t>
          </a:r>
        </a:p>
        <a:p>
          <a:pPr marL="171450" lvl="1" indent="-171450" algn="l" defTabSz="844550">
            <a:lnSpc>
              <a:spcPct val="90000"/>
            </a:lnSpc>
            <a:spcBef>
              <a:spcPct val="0"/>
            </a:spcBef>
            <a:spcAft>
              <a:spcPct val="20000"/>
            </a:spcAft>
            <a:buChar char="•"/>
          </a:pPr>
          <a:r>
            <a:rPr lang="en-US" sz="1900" b="1" kern="1200" dirty="0"/>
            <a:t>Commitment</a:t>
          </a:r>
          <a:r>
            <a:rPr lang="en-US" sz="1900" kern="1200" dirty="0"/>
            <a:t> to the need to be accountable and responsive to stakeholders</a:t>
          </a:r>
        </a:p>
      </dsp:txBody>
      <dsp:txXfrm>
        <a:off x="0" y="1261239"/>
        <a:ext cx="10058399" cy="2484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6CCAD-3D21-4471-B305-21C63C61A8DF}"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7E02C-46FF-468F-8E93-F18BC411027C}" type="slidenum">
              <a:rPr lang="en-GB" smtClean="0"/>
              <a:t>‹#›</a:t>
            </a:fld>
            <a:endParaRPr lang="en-GB"/>
          </a:p>
        </p:txBody>
      </p:sp>
    </p:spTree>
    <p:extLst>
      <p:ext uri="{BB962C8B-B14F-4D97-AF65-F5344CB8AC3E}">
        <p14:creationId xmlns:p14="http://schemas.microsoft.com/office/powerpoint/2010/main" val="206554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F9E959-4652-47A2-8A8B-863C0442C117}" type="datetime1">
              <a:rPr lang="en-GB" smtClean="0"/>
              <a:t>19/04/2024</a:t>
            </a:fld>
            <a:endParaRPr lang="en-GB"/>
          </a:p>
        </p:txBody>
      </p:sp>
      <p:sp>
        <p:nvSpPr>
          <p:cNvPr id="5" name="Footer Placeholder 4"/>
          <p:cNvSpPr>
            <a:spLocks noGrp="1"/>
          </p:cNvSpPr>
          <p:nvPr>
            <p:ph type="ftr" sz="quarter" idx="11"/>
          </p:nvPr>
        </p:nvSpPr>
        <p:spPr/>
        <p:txBody>
          <a:bodyPr/>
          <a:lstStyle/>
          <a:p>
            <a:r>
              <a:rPr lang="en-GB"/>
              <a:t>Introduction</a:t>
            </a:r>
          </a:p>
        </p:txBody>
      </p:sp>
      <p:sp>
        <p:nvSpPr>
          <p:cNvPr id="6" name="Slide Number Placeholder 5"/>
          <p:cNvSpPr>
            <a:spLocks noGrp="1"/>
          </p:cNvSpPr>
          <p:nvPr>
            <p:ph type="sldNum" sz="quarter" idx="12"/>
          </p:nvPr>
        </p:nvSpPr>
        <p:spPr/>
        <p:txBody>
          <a:bodyPr/>
          <a:lstStyle/>
          <a:p>
            <a:fld id="{50E1A339-7E84-4024-B893-2B09796B244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00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149CE8-7350-494F-BF3A-4E0A566DC22D}" type="datetime1">
              <a:rPr lang="en-GB" smtClean="0"/>
              <a:t>19/04/2024</a:t>
            </a:fld>
            <a:endParaRPr lang="en-GB"/>
          </a:p>
        </p:txBody>
      </p:sp>
      <p:sp>
        <p:nvSpPr>
          <p:cNvPr id="5" name="Footer Placeholder 4"/>
          <p:cNvSpPr>
            <a:spLocks noGrp="1"/>
          </p:cNvSpPr>
          <p:nvPr>
            <p:ph type="ftr" sz="quarter" idx="11"/>
          </p:nvPr>
        </p:nvSpPr>
        <p:spPr/>
        <p:txBody>
          <a:bodyPr/>
          <a:lstStyle/>
          <a:p>
            <a:r>
              <a:rPr lang="en-GB"/>
              <a:t>Introduction</a:t>
            </a:r>
          </a:p>
        </p:txBody>
      </p:sp>
      <p:sp>
        <p:nvSpPr>
          <p:cNvPr id="6" name="Slide Number Placeholder 5"/>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372122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357CE-9434-4B67-B87A-F61DFB3305EC}" type="datetime1">
              <a:rPr lang="en-GB" smtClean="0"/>
              <a:t>19/04/2024</a:t>
            </a:fld>
            <a:endParaRPr lang="en-GB"/>
          </a:p>
        </p:txBody>
      </p:sp>
      <p:sp>
        <p:nvSpPr>
          <p:cNvPr id="5" name="Footer Placeholder 4"/>
          <p:cNvSpPr>
            <a:spLocks noGrp="1"/>
          </p:cNvSpPr>
          <p:nvPr>
            <p:ph type="ftr" sz="quarter" idx="11"/>
          </p:nvPr>
        </p:nvSpPr>
        <p:spPr/>
        <p:txBody>
          <a:bodyPr/>
          <a:lstStyle/>
          <a:p>
            <a:r>
              <a:rPr lang="en-GB"/>
              <a:t>Introduction</a:t>
            </a:r>
          </a:p>
        </p:txBody>
      </p:sp>
      <p:sp>
        <p:nvSpPr>
          <p:cNvPr id="6" name="Slide Number Placeholder 5"/>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275610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56D18-2290-4EE2-8CE9-E78F446965B4}" type="datetime1">
              <a:rPr lang="en-GB" smtClean="0"/>
              <a:t>19/04/2024</a:t>
            </a:fld>
            <a:endParaRPr lang="en-GB"/>
          </a:p>
        </p:txBody>
      </p:sp>
      <p:sp>
        <p:nvSpPr>
          <p:cNvPr id="5" name="Footer Placeholder 4"/>
          <p:cNvSpPr>
            <a:spLocks noGrp="1"/>
          </p:cNvSpPr>
          <p:nvPr>
            <p:ph type="ftr" sz="quarter" idx="11"/>
          </p:nvPr>
        </p:nvSpPr>
        <p:spPr/>
        <p:txBody>
          <a:bodyPr/>
          <a:lstStyle/>
          <a:p>
            <a:r>
              <a:rPr lang="en-GB"/>
              <a:t>Introduction</a:t>
            </a:r>
          </a:p>
        </p:txBody>
      </p:sp>
      <p:sp>
        <p:nvSpPr>
          <p:cNvPr id="6" name="Slide Number Placeholder 5"/>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189114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93F9F2-A848-48AB-9955-961558F6C1DD}" type="datetime1">
              <a:rPr lang="en-GB" smtClean="0"/>
              <a:t>19/04/2024</a:t>
            </a:fld>
            <a:endParaRPr lang="en-GB"/>
          </a:p>
        </p:txBody>
      </p:sp>
      <p:sp>
        <p:nvSpPr>
          <p:cNvPr id="5" name="Footer Placeholder 4"/>
          <p:cNvSpPr>
            <a:spLocks noGrp="1"/>
          </p:cNvSpPr>
          <p:nvPr>
            <p:ph type="ftr" sz="quarter" idx="11"/>
          </p:nvPr>
        </p:nvSpPr>
        <p:spPr/>
        <p:txBody>
          <a:bodyPr/>
          <a:lstStyle/>
          <a:p>
            <a:r>
              <a:rPr lang="en-GB"/>
              <a:t>Introduction</a:t>
            </a:r>
          </a:p>
        </p:txBody>
      </p:sp>
      <p:sp>
        <p:nvSpPr>
          <p:cNvPr id="6" name="Slide Number Placeholder 5"/>
          <p:cNvSpPr>
            <a:spLocks noGrp="1"/>
          </p:cNvSpPr>
          <p:nvPr>
            <p:ph type="sldNum" sz="quarter" idx="12"/>
          </p:nvPr>
        </p:nvSpPr>
        <p:spPr/>
        <p:txBody>
          <a:bodyPr/>
          <a:lstStyle/>
          <a:p>
            <a:fld id="{50E1A339-7E84-4024-B893-2B09796B244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39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A7F761-BAEA-45E1-B4FD-C9A951A43FDE}" type="datetime1">
              <a:rPr lang="en-GB" smtClean="0"/>
              <a:t>19/04/2024</a:t>
            </a:fld>
            <a:endParaRPr lang="en-GB"/>
          </a:p>
        </p:txBody>
      </p:sp>
      <p:sp>
        <p:nvSpPr>
          <p:cNvPr id="6" name="Footer Placeholder 5"/>
          <p:cNvSpPr>
            <a:spLocks noGrp="1"/>
          </p:cNvSpPr>
          <p:nvPr>
            <p:ph type="ftr" sz="quarter" idx="11"/>
          </p:nvPr>
        </p:nvSpPr>
        <p:spPr/>
        <p:txBody>
          <a:bodyPr/>
          <a:lstStyle/>
          <a:p>
            <a:r>
              <a:rPr lang="en-GB"/>
              <a:t>Introduction</a:t>
            </a:r>
          </a:p>
        </p:txBody>
      </p:sp>
      <p:sp>
        <p:nvSpPr>
          <p:cNvPr id="7" name="Slide Number Placeholder 6"/>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116447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859C3C-B908-44D2-88F3-7FA2DEA207E8}" type="datetime1">
              <a:rPr lang="en-GB" smtClean="0"/>
              <a:t>19/04/2024</a:t>
            </a:fld>
            <a:endParaRPr lang="en-GB"/>
          </a:p>
        </p:txBody>
      </p:sp>
      <p:sp>
        <p:nvSpPr>
          <p:cNvPr id="8" name="Footer Placeholder 7"/>
          <p:cNvSpPr>
            <a:spLocks noGrp="1"/>
          </p:cNvSpPr>
          <p:nvPr>
            <p:ph type="ftr" sz="quarter" idx="11"/>
          </p:nvPr>
        </p:nvSpPr>
        <p:spPr/>
        <p:txBody>
          <a:bodyPr/>
          <a:lstStyle/>
          <a:p>
            <a:r>
              <a:rPr lang="en-GB"/>
              <a:t>Introduction</a:t>
            </a:r>
          </a:p>
        </p:txBody>
      </p:sp>
      <p:sp>
        <p:nvSpPr>
          <p:cNvPr id="9" name="Slide Number Placeholder 8"/>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211100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54967E-835F-41EC-B391-3EAF7B5FBCA6}" type="datetime1">
              <a:rPr lang="en-GB" smtClean="0"/>
              <a:t>19/04/2024</a:t>
            </a:fld>
            <a:endParaRPr lang="en-GB"/>
          </a:p>
        </p:txBody>
      </p:sp>
      <p:sp>
        <p:nvSpPr>
          <p:cNvPr id="4" name="Footer Placeholder 3"/>
          <p:cNvSpPr>
            <a:spLocks noGrp="1"/>
          </p:cNvSpPr>
          <p:nvPr>
            <p:ph type="ftr" sz="quarter" idx="11"/>
          </p:nvPr>
        </p:nvSpPr>
        <p:spPr/>
        <p:txBody>
          <a:bodyPr/>
          <a:lstStyle/>
          <a:p>
            <a:r>
              <a:rPr lang="en-GB"/>
              <a:t>Introduction</a:t>
            </a:r>
          </a:p>
        </p:txBody>
      </p:sp>
      <p:sp>
        <p:nvSpPr>
          <p:cNvPr id="5" name="Slide Number Placeholder 4"/>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260195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A81230-B1D9-4C18-AEBF-4D35FDA6B349}" type="datetime1">
              <a:rPr lang="en-GB" smtClean="0"/>
              <a:t>19/04/2024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Introduction</a:t>
            </a:r>
          </a:p>
        </p:txBody>
      </p:sp>
      <p:sp>
        <p:nvSpPr>
          <p:cNvPr id="9" name="Slide Number Placeholder 8"/>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74645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B07183B-D667-4E77-A651-6261E6C81CCC}" type="datetime1">
              <a:rPr lang="en-GB" smtClean="0"/>
              <a:t>19/04/2024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Introduction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0E1A339-7E84-4024-B893-2B09796B2443}" type="slidenum">
              <a:rPr lang="en-GB" smtClean="0"/>
              <a:t>‹#›</a:t>
            </a:fld>
            <a:endParaRPr lang="en-GB"/>
          </a:p>
        </p:txBody>
      </p:sp>
    </p:spTree>
    <p:extLst>
      <p:ext uri="{BB962C8B-B14F-4D97-AF65-F5344CB8AC3E}">
        <p14:creationId xmlns:p14="http://schemas.microsoft.com/office/powerpoint/2010/main" val="133622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F2D99D-5534-44B4-9370-532AF6A6852D}" type="datetime1">
              <a:rPr lang="en-GB" smtClean="0"/>
              <a:t>19/04/2024</a:t>
            </a:fld>
            <a:endParaRPr lang="en-GB"/>
          </a:p>
        </p:txBody>
      </p:sp>
      <p:sp>
        <p:nvSpPr>
          <p:cNvPr id="6" name="Footer Placeholder 5"/>
          <p:cNvSpPr>
            <a:spLocks noGrp="1"/>
          </p:cNvSpPr>
          <p:nvPr>
            <p:ph type="ftr" sz="quarter" idx="11"/>
          </p:nvPr>
        </p:nvSpPr>
        <p:spPr/>
        <p:txBody>
          <a:bodyPr/>
          <a:lstStyle/>
          <a:p>
            <a:r>
              <a:rPr lang="en-GB"/>
              <a:t>Introduction</a:t>
            </a:r>
          </a:p>
        </p:txBody>
      </p:sp>
      <p:sp>
        <p:nvSpPr>
          <p:cNvPr id="7" name="Slide Number Placeholder 6"/>
          <p:cNvSpPr>
            <a:spLocks noGrp="1"/>
          </p:cNvSpPr>
          <p:nvPr>
            <p:ph type="sldNum" sz="quarter" idx="12"/>
          </p:nvPr>
        </p:nvSpPr>
        <p:spPr/>
        <p:txBody>
          <a:bodyPr/>
          <a:lstStyle/>
          <a:p>
            <a:fld id="{50E1A339-7E84-4024-B893-2B09796B2443}" type="slidenum">
              <a:rPr lang="en-GB" smtClean="0"/>
              <a:t>‹#›</a:t>
            </a:fld>
            <a:endParaRPr lang="en-GB"/>
          </a:p>
        </p:txBody>
      </p:sp>
    </p:spTree>
    <p:extLst>
      <p:ext uri="{BB962C8B-B14F-4D97-AF65-F5344CB8AC3E}">
        <p14:creationId xmlns:p14="http://schemas.microsoft.com/office/powerpoint/2010/main" val="370902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1AB1B0-6A95-4467-A56A-29E68C9DD3DD}" type="datetime1">
              <a:rPr lang="en-GB" smtClean="0"/>
              <a:t>19/04/2024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Introduction</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053BBB1-A18C-41CD-9AC6-9FC61D1951A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07911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DF69-CBFC-1F2C-261A-AB2A5BEC8955}"/>
              </a:ext>
            </a:extLst>
          </p:cNvPr>
          <p:cNvSpPr>
            <a:spLocks noGrp="1"/>
          </p:cNvSpPr>
          <p:nvPr>
            <p:ph type="ctrTitle"/>
          </p:nvPr>
        </p:nvSpPr>
        <p:spPr>
          <a:xfrm>
            <a:off x="8141110" y="639097"/>
            <a:ext cx="3401961" cy="3686015"/>
          </a:xfrm>
        </p:spPr>
        <p:txBody>
          <a:bodyPr>
            <a:normAutofit/>
          </a:bodyPr>
          <a:lstStyle/>
          <a:p>
            <a:r>
              <a:rPr lang="en-GB" sz="4600" dirty="0"/>
              <a:t>Exclusion and Inclusion in Leicestershire Secondary Schools</a:t>
            </a:r>
          </a:p>
        </p:txBody>
      </p:sp>
      <p:sp>
        <p:nvSpPr>
          <p:cNvPr id="3" name="Subtitle 2">
            <a:extLst>
              <a:ext uri="{FF2B5EF4-FFF2-40B4-BE49-F238E27FC236}">
                <a16:creationId xmlns:a16="http://schemas.microsoft.com/office/drawing/2014/main" id="{34EC928B-04F9-786F-49EB-2AFB7FD1BC08}"/>
              </a:ext>
            </a:extLst>
          </p:cNvPr>
          <p:cNvSpPr>
            <a:spLocks noGrp="1"/>
          </p:cNvSpPr>
          <p:nvPr>
            <p:ph type="subTitle" idx="1"/>
          </p:nvPr>
        </p:nvSpPr>
        <p:spPr>
          <a:xfrm>
            <a:off x="8141110" y="4455621"/>
            <a:ext cx="3417990" cy="1238616"/>
          </a:xfrm>
        </p:spPr>
        <p:txBody>
          <a:bodyPr>
            <a:normAutofit/>
          </a:bodyPr>
          <a:lstStyle/>
          <a:p>
            <a:r>
              <a:rPr lang="en-GB" sz="2000" dirty="0">
                <a:solidFill>
                  <a:schemeClr val="tx1">
                    <a:lumMod val="85000"/>
                    <a:lumOff val="15000"/>
                  </a:schemeClr>
                </a:solidFill>
              </a:rPr>
              <a:t>A proposal for the way forward</a:t>
            </a:r>
          </a:p>
        </p:txBody>
      </p:sp>
      <p:sp>
        <p:nvSpPr>
          <p:cNvPr id="6" name="Footer Placeholder 5">
            <a:extLst>
              <a:ext uri="{FF2B5EF4-FFF2-40B4-BE49-F238E27FC236}">
                <a16:creationId xmlns:a16="http://schemas.microsoft.com/office/drawing/2014/main" id="{6471AA3E-1D8F-A0D5-4080-3606AEF36B75}"/>
              </a:ext>
            </a:extLst>
          </p:cNvPr>
          <p:cNvSpPr>
            <a:spLocks noGrp="1"/>
          </p:cNvSpPr>
          <p:nvPr>
            <p:ph type="ftr" sz="quarter" idx="11"/>
          </p:nvPr>
        </p:nvSpPr>
        <p:spPr/>
        <p:txBody>
          <a:bodyPr/>
          <a:lstStyle/>
          <a:p>
            <a:r>
              <a:rPr lang="en-GB"/>
              <a:t>Introduction</a:t>
            </a:r>
          </a:p>
        </p:txBody>
      </p:sp>
      <p:sp>
        <p:nvSpPr>
          <p:cNvPr id="7" name="Slide Number Placeholder 6">
            <a:extLst>
              <a:ext uri="{FF2B5EF4-FFF2-40B4-BE49-F238E27FC236}">
                <a16:creationId xmlns:a16="http://schemas.microsoft.com/office/drawing/2014/main" id="{7AF0C446-2650-87B4-FD57-3586A0521D74}"/>
              </a:ext>
            </a:extLst>
          </p:cNvPr>
          <p:cNvSpPr>
            <a:spLocks noGrp="1"/>
          </p:cNvSpPr>
          <p:nvPr>
            <p:ph type="sldNum" sz="quarter" idx="12"/>
          </p:nvPr>
        </p:nvSpPr>
        <p:spPr/>
        <p:txBody>
          <a:bodyPr/>
          <a:lstStyle/>
          <a:p>
            <a:fld id="{50E1A339-7E84-4024-B893-2B09796B2443}" type="slidenum">
              <a:rPr lang="en-GB" smtClean="0"/>
              <a:t>1</a:t>
            </a:fld>
            <a:endParaRPr lang="en-GB"/>
          </a:p>
        </p:txBody>
      </p:sp>
      <p:pic>
        <p:nvPicPr>
          <p:cNvPr id="4" name="Picture 3" descr="Map&#10;&#10;Description automatically generated with low confidence">
            <a:extLst>
              <a:ext uri="{FF2B5EF4-FFF2-40B4-BE49-F238E27FC236}">
                <a16:creationId xmlns:a16="http://schemas.microsoft.com/office/drawing/2014/main" id="{8E12E200-A480-576C-1F4F-560332B9E3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999" y="1827918"/>
            <a:ext cx="6912217" cy="2678481"/>
          </a:xfrm>
          <a:prstGeom prst="rect">
            <a:avLst/>
          </a:prstGeom>
        </p:spPr>
      </p:pic>
      <p:sp>
        <p:nvSpPr>
          <p:cNvPr id="5" name="TextBox 4">
            <a:extLst>
              <a:ext uri="{FF2B5EF4-FFF2-40B4-BE49-F238E27FC236}">
                <a16:creationId xmlns:a16="http://schemas.microsoft.com/office/drawing/2014/main" id="{937DC718-9F61-AF35-205F-26B68D48C764}"/>
              </a:ext>
            </a:extLst>
          </p:cNvPr>
          <p:cNvSpPr txBox="1"/>
          <p:nvPr/>
        </p:nvSpPr>
        <p:spPr>
          <a:xfrm>
            <a:off x="760491" y="5133315"/>
            <a:ext cx="6747718" cy="923330"/>
          </a:xfrm>
          <a:prstGeom prst="rect">
            <a:avLst/>
          </a:prstGeom>
          <a:noFill/>
        </p:spPr>
        <p:txBody>
          <a:bodyPr wrap="square" rtlCol="0">
            <a:spAutoFit/>
          </a:bodyPr>
          <a:lstStyle/>
          <a:p>
            <a:r>
              <a:rPr lang="en-US"/>
              <a:t>“Inclusion is not the absence of exclusion, but an active commitment to ensuring every child has the opportunity to thrive in an appropriate education setting.”</a:t>
            </a:r>
            <a:endParaRPr lang="en-GB" dirty="0"/>
          </a:p>
        </p:txBody>
      </p:sp>
    </p:spTree>
    <p:extLst>
      <p:ext uri="{BB962C8B-B14F-4D97-AF65-F5344CB8AC3E}">
        <p14:creationId xmlns:p14="http://schemas.microsoft.com/office/powerpoint/2010/main" val="264067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EBF467DA-3F8F-ACCA-4BF7-A9CCBB6B4742}"/>
              </a:ext>
            </a:extLst>
          </p:cNvPr>
          <p:cNvSpPr>
            <a:spLocks noGrp="1"/>
          </p:cNvSpPr>
          <p:nvPr>
            <p:ph type="title"/>
          </p:nvPr>
        </p:nvSpPr>
        <p:spPr>
          <a:xfrm>
            <a:off x="492370" y="605896"/>
            <a:ext cx="3084844" cy="5646208"/>
          </a:xfrm>
        </p:spPr>
        <p:txBody>
          <a:bodyPr vert="horz" lIns="91440" tIns="45720" rIns="91440" bIns="45720" rtlCol="0" anchor="ctr">
            <a:normAutofit/>
          </a:bodyPr>
          <a:lstStyle/>
          <a:p>
            <a:pPr lvl="0"/>
            <a:r>
              <a:rPr lang="en-US" sz="3600">
                <a:solidFill>
                  <a:srgbClr val="FFFFFF"/>
                </a:solidFill>
              </a:rPr>
              <a:t>An organisation as a solution for fund holding and autonomy</a:t>
            </a:r>
          </a:p>
        </p:txBody>
      </p:sp>
      <p:sp>
        <p:nvSpPr>
          <p:cNvPr id="38" name="Rectangle 3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9" name="Content Placeholder 2">
            <a:extLst>
              <a:ext uri="{FF2B5EF4-FFF2-40B4-BE49-F238E27FC236}">
                <a16:creationId xmlns:a16="http://schemas.microsoft.com/office/drawing/2014/main" id="{87AC7311-4E4F-44B6-040F-8F350B880C45}"/>
              </a:ext>
            </a:extLst>
          </p:cNvPr>
          <p:cNvSpPr>
            <a:spLocks/>
          </p:cNvSpPr>
          <p:nvPr/>
        </p:nvSpPr>
        <p:spPr>
          <a:xfrm>
            <a:off x="4742016" y="605896"/>
            <a:ext cx="6413663" cy="564620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sz="1700" b="1">
                <a:solidFill>
                  <a:schemeClr val="tx1">
                    <a:lumMod val="75000"/>
                    <a:lumOff val="25000"/>
                  </a:schemeClr>
                </a:solidFill>
              </a:rPr>
              <a:t>To create a Charitable Incorporated Organisation or similar</a:t>
            </a:r>
          </a:p>
          <a:p>
            <a:pPr defTabSz="914400">
              <a:lnSpc>
                <a:spcPct val="90000"/>
              </a:lnSpc>
              <a:spcAft>
                <a:spcPts val="600"/>
              </a:spcAft>
              <a:buClr>
                <a:schemeClr val="accent1"/>
              </a:buClr>
              <a:buFont typeface="Calibri" panose="020F0502020204030204" pitchFamily="34" charset="0"/>
            </a:pPr>
            <a:endParaRPr lang="en-US" sz="170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Purpose: </a:t>
            </a:r>
            <a:r>
              <a:rPr lang="en-US" sz="1700" b="1">
                <a:solidFill>
                  <a:schemeClr val="tx1">
                    <a:lumMod val="75000"/>
                    <a:lumOff val="25000"/>
                  </a:schemeClr>
                </a:solidFill>
              </a:rPr>
              <a:t>To Employ the Systems Leader and the staff who work in the system</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Features:</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To be funded via a commissioning agreement from the Local Authority and by schools transferring pupil based funding when required</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To agree the distribution and to administer all the funds for Inclusion</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To be Governed by a Board drawn from the stakeholders with a key role for the LA</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To provide a small team to support Locality based teams</a:t>
            </a:r>
          </a:p>
          <a:p>
            <a:pPr defTabSz="914400">
              <a:lnSpc>
                <a:spcPct val="90000"/>
              </a:lnSpc>
              <a:spcAft>
                <a:spcPts val="600"/>
              </a:spcAft>
              <a:buClr>
                <a:schemeClr val="accent1"/>
              </a:buClr>
              <a:buFont typeface="Calibri" panose="020F0502020204030204" pitchFamily="34" charset="0"/>
            </a:pPr>
            <a:r>
              <a:rPr lang="en-US" sz="1700" b="1">
                <a:solidFill>
                  <a:schemeClr val="tx1">
                    <a:lumMod val="75000"/>
                    <a:lumOff val="25000"/>
                  </a:schemeClr>
                </a:solidFill>
              </a:rPr>
              <a:t>To become the employer of the staff who work in the localities – or commissioner from schools for provision to be accessed by pupils in need of Inclusion</a:t>
            </a:r>
          </a:p>
          <a:p>
            <a:pPr defTabSz="914400">
              <a:lnSpc>
                <a:spcPct val="90000"/>
              </a:lnSpc>
              <a:spcAft>
                <a:spcPts val="600"/>
              </a:spcAft>
              <a:buClr>
                <a:schemeClr val="accent1"/>
              </a:buClr>
              <a:buFont typeface="Calibri" panose="020F0502020204030204" pitchFamily="34" charset="0"/>
            </a:pPr>
            <a:r>
              <a:rPr lang="en-US" sz="1700" b="1">
                <a:solidFill>
                  <a:schemeClr val="tx1">
                    <a:lumMod val="75000"/>
                    <a:lumOff val="25000"/>
                  </a:schemeClr>
                </a:solidFill>
              </a:rPr>
              <a:t>To facilitate the operation of locality based school groups in order to ensure that provision is aligned to local needs and the locality ethos.</a:t>
            </a:r>
          </a:p>
          <a:p>
            <a:pPr defTabSz="914400">
              <a:lnSpc>
                <a:spcPct val="90000"/>
              </a:lnSpc>
              <a:spcAft>
                <a:spcPts val="600"/>
              </a:spcAft>
              <a:buClr>
                <a:schemeClr val="accent1"/>
              </a:buClr>
              <a:buFont typeface="Calibri" panose="020F0502020204030204" pitchFamily="34" charset="0"/>
            </a:pPr>
            <a:r>
              <a:rPr lang="en-US" sz="1700">
                <a:solidFill>
                  <a:schemeClr val="tx1">
                    <a:lumMod val="75000"/>
                    <a:lumOff val="25000"/>
                  </a:schemeClr>
                </a:solidFill>
              </a:rPr>
              <a:t>To operate common systems for commissioning and financing of Aps including providing advice and support and quality assurance. To operate common systems of IT to underpin referrals, pupil tracking, attendance etc. </a:t>
            </a:r>
          </a:p>
          <a:p>
            <a:pPr defTabSz="914400">
              <a:lnSpc>
                <a:spcPct val="90000"/>
              </a:lnSpc>
              <a:spcAft>
                <a:spcPts val="600"/>
              </a:spcAft>
              <a:buClr>
                <a:schemeClr val="accent1"/>
              </a:buClr>
              <a:buFont typeface="Calibri" panose="020F0502020204030204" pitchFamily="34" charset="0"/>
            </a:pPr>
            <a:endParaRPr lang="en-US" sz="170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700">
              <a:solidFill>
                <a:schemeClr val="tx1">
                  <a:lumMod val="75000"/>
                  <a:lumOff val="25000"/>
                </a:schemeClr>
              </a:solidFill>
            </a:endParaRPr>
          </a:p>
        </p:txBody>
      </p:sp>
      <p:sp>
        <p:nvSpPr>
          <p:cNvPr id="4" name="Footer Placeholder 3">
            <a:extLst>
              <a:ext uri="{FF2B5EF4-FFF2-40B4-BE49-F238E27FC236}">
                <a16:creationId xmlns:a16="http://schemas.microsoft.com/office/drawing/2014/main" id="{AB878EC9-6646-9B69-1EA7-2F64ADD33259}"/>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algn="l">
              <a:spcAft>
                <a:spcPts val="600"/>
              </a:spcAft>
            </a:pPr>
            <a:r>
              <a:rPr lang="en-US" kern="1200" cap="all" baseline="0">
                <a:solidFill>
                  <a:schemeClr val="tx2"/>
                </a:solidFill>
                <a:latin typeface="+mn-lt"/>
                <a:ea typeface="+mn-ea"/>
                <a:cs typeface="+mn-cs"/>
              </a:rPr>
              <a:t>AN ORGANISATION AS A SOLUTION TO FUND HOLDING AND AUTONOMY</a:t>
            </a:r>
          </a:p>
        </p:txBody>
      </p:sp>
      <p:sp>
        <p:nvSpPr>
          <p:cNvPr id="5" name="Slide Number Placeholder 4">
            <a:extLst>
              <a:ext uri="{FF2B5EF4-FFF2-40B4-BE49-F238E27FC236}">
                <a16:creationId xmlns:a16="http://schemas.microsoft.com/office/drawing/2014/main" id="{AD94DCB0-06C3-9DDC-C425-50642504D96F}"/>
              </a:ext>
            </a:extLst>
          </p:cNvPr>
          <p:cNvSpPr>
            <a:spLocks noGrp="1"/>
          </p:cNvSpPr>
          <p:nvPr>
            <p:ph type="sldNum" sz="quarter" idx="12"/>
          </p:nvPr>
        </p:nvSpPr>
        <p:spPr>
          <a:xfrm>
            <a:off x="10123055" y="6459785"/>
            <a:ext cx="1089428" cy="365125"/>
          </a:xfrm>
        </p:spPr>
        <p:txBody>
          <a:bodyPr vert="horz" lIns="91440" tIns="45720" rIns="91440" bIns="45720" rtlCol="0" anchor="ctr">
            <a:normAutofit/>
          </a:bodyPr>
          <a:lstStyle/>
          <a:p>
            <a:pPr>
              <a:spcAft>
                <a:spcPts val="600"/>
              </a:spcAft>
            </a:pPr>
            <a:fld id="{50E1A339-7E84-4024-B893-2B09796B2443}" type="slidenum">
              <a:rPr lang="en-US">
                <a:solidFill>
                  <a:schemeClr val="tx2"/>
                </a:solidFill>
              </a:rPr>
              <a:pPr>
                <a:spcAft>
                  <a:spcPts val="600"/>
                </a:spcAft>
              </a:pPr>
              <a:t>10</a:t>
            </a:fld>
            <a:endParaRPr lang="en-US">
              <a:solidFill>
                <a:schemeClr val="tx2"/>
              </a:solidFill>
            </a:endParaRPr>
          </a:p>
        </p:txBody>
      </p:sp>
    </p:spTree>
    <p:extLst>
      <p:ext uri="{BB962C8B-B14F-4D97-AF65-F5344CB8AC3E}">
        <p14:creationId xmlns:p14="http://schemas.microsoft.com/office/powerpoint/2010/main" val="345140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5" name="Straight Connector 1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467DA-3F8F-ACCA-4BF7-A9CCBB6B4742}"/>
              </a:ext>
            </a:extLst>
          </p:cNvPr>
          <p:cNvSpPr>
            <a:spLocks noGrp="1"/>
          </p:cNvSpPr>
          <p:nvPr>
            <p:ph type="title" idx="4294967295"/>
          </p:nvPr>
        </p:nvSpPr>
        <p:spPr>
          <a:xfrm>
            <a:off x="965030" y="963997"/>
            <a:ext cx="3254691" cy="4938361"/>
          </a:xfrm>
        </p:spPr>
        <p:txBody>
          <a:bodyPr vert="horz" lIns="91440" tIns="45720" rIns="91440" bIns="45720" rtlCol="0" anchor="ctr">
            <a:normAutofit/>
          </a:bodyPr>
          <a:lstStyle/>
          <a:p>
            <a:pPr algn="r"/>
            <a:r>
              <a:rPr lang="en-US" sz="4400"/>
              <a:t>CIO Mission</a:t>
            </a:r>
          </a:p>
        </p:txBody>
      </p:sp>
      <p:cxnSp>
        <p:nvCxnSpPr>
          <p:cNvPr id="21" name="Straight Connector 20">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AC7311-4E4F-44B6-040F-8F350B880C45}"/>
              </a:ext>
            </a:extLst>
          </p:cNvPr>
          <p:cNvSpPr>
            <a:spLocks/>
          </p:cNvSpPr>
          <p:nvPr/>
        </p:nvSpPr>
        <p:spPr>
          <a:xfrm>
            <a:off x="5134882" y="963507"/>
            <a:ext cx="6135097" cy="4938851"/>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sz="1300">
                <a:solidFill>
                  <a:schemeClr val="tx1">
                    <a:lumMod val="75000"/>
                    <a:lumOff val="25000"/>
                  </a:schemeClr>
                </a:solidFill>
              </a:rPr>
              <a:t>To lead a county wide system of provision that will ensure that all Leicestershire secondary aged children have education provision that is aligned to their need and that the provision enables each child to progress.</a:t>
            </a:r>
          </a:p>
          <a:p>
            <a:pPr defTabSz="914400">
              <a:lnSpc>
                <a:spcPct val="90000"/>
              </a:lnSpc>
              <a:spcAft>
                <a:spcPts val="600"/>
              </a:spcAft>
              <a:buClr>
                <a:schemeClr val="accent1"/>
              </a:buClr>
              <a:buFont typeface="Calibri" panose="020F0502020204030204" pitchFamily="34" charset="0"/>
            </a:pPr>
            <a:r>
              <a:rPr lang="en-US" sz="1300">
                <a:solidFill>
                  <a:schemeClr val="tx1">
                    <a:lumMod val="75000"/>
                    <a:lumOff val="25000"/>
                  </a:schemeClr>
                </a:solidFill>
              </a:rPr>
              <a:t>To ensure that the county wide system helps schools balance their commitment to every individual pupil with their responsibility to provide safe and effective learning environments for all pupils.</a:t>
            </a:r>
          </a:p>
          <a:p>
            <a:pPr defTabSz="914400">
              <a:lnSpc>
                <a:spcPct val="90000"/>
              </a:lnSpc>
              <a:spcAft>
                <a:spcPts val="600"/>
              </a:spcAft>
              <a:buClr>
                <a:schemeClr val="accent1"/>
              </a:buClr>
              <a:buFont typeface="Calibri" panose="020F0502020204030204" pitchFamily="34" charset="0"/>
            </a:pPr>
            <a:r>
              <a:rPr lang="en-US" sz="1300">
                <a:solidFill>
                  <a:schemeClr val="tx1">
                    <a:lumMod val="75000"/>
                    <a:lumOff val="25000"/>
                  </a:schemeClr>
                </a:solidFill>
              </a:rPr>
              <a:t>To achieve these by:</a:t>
            </a:r>
          </a:p>
          <a:p>
            <a:pPr marL="171450" indent="-171450" defTabSz="914400">
              <a:lnSpc>
                <a:spcPct val="90000"/>
              </a:lnSpc>
              <a:spcAft>
                <a:spcPts val="600"/>
              </a:spcAft>
              <a:buClr>
                <a:schemeClr val="accent1"/>
              </a:buClr>
              <a:buFont typeface="Calibri" panose="020F0502020204030204" pitchFamily="34" charset="0"/>
              <a:buChar char="•"/>
            </a:pPr>
            <a:r>
              <a:rPr lang="en-US" sz="1300">
                <a:solidFill>
                  <a:schemeClr val="tx1">
                    <a:lumMod val="75000"/>
                    <a:lumOff val="25000"/>
                  </a:schemeClr>
                </a:solidFill>
              </a:rPr>
              <a:t>Fostering and sustaining local relationships, partnerships and collaborations and a shared responsibility for all vulnerable young people in each locality.</a:t>
            </a:r>
          </a:p>
          <a:p>
            <a:pPr marL="171450" indent="-171450" defTabSz="914400">
              <a:lnSpc>
                <a:spcPct val="90000"/>
              </a:lnSpc>
              <a:spcAft>
                <a:spcPts val="600"/>
              </a:spcAft>
              <a:buClr>
                <a:schemeClr val="accent1"/>
              </a:buClr>
              <a:buFont typeface="Calibri" panose="020F0502020204030204" pitchFamily="34" charset="0"/>
              <a:buChar char="•"/>
            </a:pPr>
            <a:r>
              <a:rPr lang="en-US" sz="1300">
                <a:solidFill>
                  <a:schemeClr val="tx1">
                    <a:lumMod val="75000"/>
                    <a:lumOff val="25000"/>
                  </a:schemeClr>
                </a:solidFill>
              </a:rPr>
              <a:t>Strengthening the capacity of individual schools and academies to meet needs of vulnerable children and young people "in house".  </a:t>
            </a:r>
          </a:p>
          <a:p>
            <a:pPr marL="171450" indent="-171450" defTabSz="914400">
              <a:lnSpc>
                <a:spcPct val="90000"/>
              </a:lnSpc>
              <a:spcAft>
                <a:spcPts val="600"/>
              </a:spcAft>
              <a:buClr>
                <a:schemeClr val="accent1"/>
              </a:buClr>
              <a:buFont typeface="Calibri" panose="020F0502020204030204" pitchFamily="34" charset="0"/>
              <a:buChar char="•"/>
            </a:pPr>
            <a:r>
              <a:rPr lang="en-US" sz="1300">
                <a:solidFill>
                  <a:schemeClr val="tx1">
                    <a:lumMod val="75000"/>
                    <a:lumOff val="25000"/>
                  </a:schemeClr>
                </a:solidFill>
              </a:rPr>
              <a:t>Building the capacity of the whole system to work collectively to secure better outcomes for all vulnerable secondary aged pupils even when they cannot be sustained in mainstream settings.</a:t>
            </a:r>
          </a:p>
          <a:p>
            <a:pPr marL="171450" indent="-171450" defTabSz="914400">
              <a:lnSpc>
                <a:spcPct val="90000"/>
              </a:lnSpc>
              <a:spcAft>
                <a:spcPts val="600"/>
              </a:spcAft>
              <a:buClr>
                <a:schemeClr val="accent1"/>
              </a:buClr>
              <a:buFont typeface="Calibri" panose="020F0502020204030204" pitchFamily="34" charset="0"/>
              <a:buChar char="•"/>
            </a:pPr>
            <a:r>
              <a:rPr lang="en-US" sz="1300">
                <a:solidFill>
                  <a:schemeClr val="tx1">
                    <a:lumMod val="75000"/>
                    <a:lumOff val="25000"/>
                  </a:schemeClr>
                </a:solidFill>
              </a:rPr>
              <a:t>Supporting schools in assessing needs effectively, advising and guiding them as they align provision to meet need and when necessary supporting schools in preparing for formal assessment of SEND.</a:t>
            </a:r>
          </a:p>
          <a:p>
            <a:pPr marL="171450" indent="-171450" defTabSz="914400">
              <a:lnSpc>
                <a:spcPct val="90000"/>
              </a:lnSpc>
              <a:spcAft>
                <a:spcPts val="600"/>
              </a:spcAft>
              <a:buClr>
                <a:schemeClr val="accent1"/>
              </a:buClr>
              <a:buFont typeface="Calibri" panose="020F0502020204030204" pitchFamily="34" charset="0"/>
              <a:buChar char="•"/>
            </a:pPr>
            <a:r>
              <a:rPr lang="en-US" sz="1300">
                <a:solidFill>
                  <a:schemeClr val="tx1">
                    <a:lumMod val="75000"/>
                    <a:lumOff val="25000"/>
                  </a:schemeClr>
                </a:solidFill>
              </a:rPr>
              <a:t>Offering short term and part time provision for children and young people who need to be out of school in order to improve their behaviour or to undergo more careful assessment of need.</a:t>
            </a:r>
          </a:p>
          <a:p>
            <a:pPr marL="171450" indent="-171450" defTabSz="914400">
              <a:lnSpc>
                <a:spcPct val="90000"/>
              </a:lnSpc>
              <a:spcAft>
                <a:spcPts val="600"/>
              </a:spcAft>
              <a:buClr>
                <a:schemeClr val="accent1"/>
              </a:buClr>
              <a:buFont typeface="Calibri" panose="020F0502020204030204" pitchFamily="34" charset="0"/>
              <a:buChar char="•"/>
            </a:pPr>
            <a:r>
              <a:rPr lang="en-US" sz="1300">
                <a:solidFill>
                  <a:schemeClr val="tx1">
                    <a:lumMod val="75000"/>
                    <a:lumOff val="25000"/>
                  </a:schemeClr>
                </a:solidFill>
              </a:rPr>
              <a:t>Ensure that no child is left without the educational provision they need to progress – enabling pupils to move back into mainstream provision or on into post 16 or specialist settings.</a:t>
            </a:r>
          </a:p>
          <a:p>
            <a:pPr defTabSz="914400">
              <a:lnSpc>
                <a:spcPct val="90000"/>
              </a:lnSpc>
              <a:spcAft>
                <a:spcPts val="600"/>
              </a:spcAft>
              <a:buClr>
                <a:schemeClr val="accent1"/>
              </a:buClr>
              <a:buFont typeface="Calibri" panose="020F0502020204030204" pitchFamily="34" charset="0"/>
            </a:pPr>
            <a:endParaRPr lang="en-US" sz="1300">
              <a:solidFill>
                <a:schemeClr val="tx1">
                  <a:lumMod val="75000"/>
                  <a:lumOff val="25000"/>
                </a:schemeClr>
              </a:solidFill>
            </a:endParaRPr>
          </a:p>
        </p:txBody>
      </p:sp>
      <p:sp>
        <p:nvSpPr>
          <p:cNvPr id="5" name="Footer Placeholder 4">
            <a:extLst>
              <a:ext uri="{FF2B5EF4-FFF2-40B4-BE49-F238E27FC236}">
                <a16:creationId xmlns:a16="http://schemas.microsoft.com/office/drawing/2014/main" id="{3417E26B-73EF-EFF3-BC2F-A2447DDD9B25}"/>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chemeClr val="tx1">
                    <a:lumMod val="65000"/>
                    <a:lumOff val="35000"/>
                  </a:schemeClr>
                </a:solidFill>
                <a:latin typeface="+mn-lt"/>
                <a:ea typeface="+mn-ea"/>
                <a:cs typeface="+mn-cs"/>
              </a:rPr>
              <a:t>AN ORGANISATION AS A SOLUTION TO FUND HOLDING AND AUTONOMY</a:t>
            </a:r>
          </a:p>
        </p:txBody>
      </p:sp>
      <p:sp>
        <p:nvSpPr>
          <p:cNvPr id="6" name="Slide Number Placeholder 5">
            <a:extLst>
              <a:ext uri="{FF2B5EF4-FFF2-40B4-BE49-F238E27FC236}">
                <a16:creationId xmlns:a16="http://schemas.microsoft.com/office/drawing/2014/main" id="{B866A554-0F83-BAB2-D1F6-B188A07BAE8B}"/>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50E1A339-7E84-4024-B893-2B09796B2443}" type="slidenum">
              <a:rPr lang="en-US">
                <a:solidFill>
                  <a:schemeClr val="tx1">
                    <a:lumMod val="65000"/>
                    <a:lumOff val="35000"/>
                  </a:schemeClr>
                </a:solidFill>
              </a:rPr>
              <a:pPr>
                <a:spcAft>
                  <a:spcPts val="600"/>
                </a:spcAft>
              </a:pPr>
              <a:t>11</a:t>
            </a:fld>
            <a:endParaRPr lang="en-US">
              <a:solidFill>
                <a:schemeClr val="tx1">
                  <a:lumMod val="65000"/>
                  <a:lumOff val="35000"/>
                </a:schemeClr>
              </a:solidFill>
            </a:endParaRPr>
          </a:p>
        </p:txBody>
      </p:sp>
    </p:spTree>
    <p:extLst>
      <p:ext uri="{BB962C8B-B14F-4D97-AF65-F5344CB8AC3E}">
        <p14:creationId xmlns:p14="http://schemas.microsoft.com/office/powerpoint/2010/main" val="23656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3CB7-2777-4EFC-2EB2-C0BEBD0BFD39}"/>
              </a:ext>
            </a:extLst>
          </p:cNvPr>
          <p:cNvSpPr>
            <a:spLocks noGrp="1"/>
          </p:cNvSpPr>
          <p:nvPr>
            <p:ph type="title"/>
          </p:nvPr>
        </p:nvSpPr>
        <p:spPr/>
        <p:txBody>
          <a:bodyPr/>
          <a:lstStyle/>
          <a:p>
            <a:r>
              <a:rPr lang="en-US" sz="4800" dirty="0">
                <a:solidFill>
                  <a:srgbClr val="FFFFFF"/>
                </a:solidFill>
              </a:rPr>
              <a:t>Locality Teams – a single route for </a:t>
            </a:r>
            <a:r>
              <a:rPr lang="en-US" sz="4800" dirty="0">
                <a:solidFill>
                  <a:schemeClr val="tx1"/>
                </a:solidFill>
              </a:rPr>
              <a:t>Locality Team – a single route for schools</a:t>
            </a:r>
            <a:endParaRPr lang="en-GB" dirty="0">
              <a:solidFill>
                <a:schemeClr val="tx1"/>
              </a:solidFill>
            </a:endParaRPr>
          </a:p>
        </p:txBody>
      </p:sp>
      <p:sp>
        <p:nvSpPr>
          <p:cNvPr id="3" name="Content Placeholder 2">
            <a:extLst>
              <a:ext uri="{FF2B5EF4-FFF2-40B4-BE49-F238E27FC236}">
                <a16:creationId xmlns:a16="http://schemas.microsoft.com/office/drawing/2014/main" id="{15B0CD4A-C910-5417-10A7-0433CCDE245E}"/>
              </a:ext>
            </a:extLst>
          </p:cNvPr>
          <p:cNvSpPr>
            <a:spLocks noGrp="1"/>
          </p:cNvSpPr>
          <p:nvPr>
            <p:ph idx="1"/>
          </p:nvPr>
        </p:nvSpPr>
        <p:spPr/>
        <p:txBody>
          <a:bodyPr/>
          <a:lstStyle/>
          <a:p>
            <a:r>
              <a:rPr lang="en-US" i="1" dirty="0"/>
              <a:t>The current arrangement for Inclusion in the Secondary Sector in Leicestershire are complex with overlapping jurisdictions. All our schools and a number of teams and </a:t>
            </a:r>
            <a:r>
              <a:rPr lang="en-US" i="1" dirty="0" err="1"/>
              <a:t>organisations</a:t>
            </a:r>
            <a:r>
              <a:rPr lang="en-US" i="1" dirty="0"/>
              <a:t> must, if we are to effectively align provision for children with additional needs in a timely way, work together. We propose:</a:t>
            </a:r>
            <a:endParaRPr lang="en-US" dirty="0"/>
          </a:p>
          <a:p>
            <a:pPr indent="-432000">
              <a:buFont typeface="Wingdings" panose="05000000000000000000" pitchFamily="2" charset="2"/>
              <a:buChar char="q"/>
            </a:pPr>
            <a:r>
              <a:rPr lang="en-US" dirty="0"/>
              <a:t>Improve alignment of the LA Inclusion Team, wider services and the current SEIPS teams to strengthen locality working.</a:t>
            </a:r>
          </a:p>
          <a:p>
            <a:pPr indent="-432000">
              <a:buFont typeface="Wingdings" panose="05000000000000000000" pitchFamily="2" charset="2"/>
              <a:buChar char="q"/>
            </a:pPr>
            <a:r>
              <a:rPr lang="en-US" dirty="0"/>
              <a:t>Renewal of Locality Inclusion Panels directly involving schools with the teams in decisions about resource allocation, tailoring working practices to local needs and “cross fertilizing” best practice. </a:t>
            </a:r>
          </a:p>
          <a:p>
            <a:pPr indent="-432000">
              <a:buFont typeface="Wingdings" panose="05000000000000000000" pitchFamily="2" charset="2"/>
              <a:buChar char="q"/>
            </a:pPr>
            <a:r>
              <a:rPr lang="en-US" dirty="0"/>
              <a:t>County wide IT based standards for referral, pupil planning and tracking</a:t>
            </a:r>
          </a:p>
          <a:p>
            <a:pPr indent="-432000">
              <a:buFont typeface="Wingdings" panose="05000000000000000000" pitchFamily="2" charset="2"/>
              <a:buChar char="q"/>
            </a:pPr>
            <a:r>
              <a:rPr lang="en-US" dirty="0"/>
              <a:t>Continuing Local Accountability facilitated by the central team</a:t>
            </a:r>
          </a:p>
          <a:p>
            <a:endParaRPr lang="en-US" dirty="0"/>
          </a:p>
          <a:p>
            <a:endParaRPr lang="en-GB" dirty="0"/>
          </a:p>
        </p:txBody>
      </p:sp>
      <p:sp>
        <p:nvSpPr>
          <p:cNvPr id="4" name="Footer Placeholder 3">
            <a:extLst>
              <a:ext uri="{FF2B5EF4-FFF2-40B4-BE49-F238E27FC236}">
                <a16:creationId xmlns:a16="http://schemas.microsoft.com/office/drawing/2014/main" id="{430E2C9D-AAC4-C19D-FAB8-373452D47BF8}"/>
              </a:ext>
            </a:extLst>
          </p:cNvPr>
          <p:cNvSpPr>
            <a:spLocks noGrp="1"/>
          </p:cNvSpPr>
          <p:nvPr>
            <p:ph type="ftr" sz="quarter" idx="11"/>
          </p:nvPr>
        </p:nvSpPr>
        <p:spPr/>
        <p:txBody>
          <a:bodyPr/>
          <a:lstStyle/>
          <a:p>
            <a:r>
              <a:rPr lang="en-GB" dirty="0"/>
              <a:t>REESTABLISH LOCALITY TEAMS</a:t>
            </a:r>
          </a:p>
        </p:txBody>
      </p:sp>
      <p:sp>
        <p:nvSpPr>
          <p:cNvPr id="5" name="Slide Number Placeholder 4">
            <a:extLst>
              <a:ext uri="{FF2B5EF4-FFF2-40B4-BE49-F238E27FC236}">
                <a16:creationId xmlns:a16="http://schemas.microsoft.com/office/drawing/2014/main" id="{B8DA8ADD-8D77-194A-410D-3E4F6AB6CBDA}"/>
              </a:ext>
            </a:extLst>
          </p:cNvPr>
          <p:cNvSpPr>
            <a:spLocks noGrp="1"/>
          </p:cNvSpPr>
          <p:nvPr>
            <p:ph type="sldNum" sz="quarter" idx="12"/>
          </p:nvPr>
        </p:nvSpPr>
        <p:spPr/>
        <p:txBody>
          <a:bodyPr/>
          <a:lstStyle/>
          <a:p>
            <a:fld id="{50E1A339-7E84-4024-B893-2B09796B2443}" type="slidenum">
              <a:rPr lang="en-GB" smtClean="0"/>
              <a:t>12</a:t>
            </a:fld>
            <a:endParaRPr lang="en-GB"/>
          </a:p>
        </p:txBody>
      </p:sp>
    </p:spTree>
    <p:extLst>
      <p:ext uri="{BB962C8B-B14F-4D97-AF65-F5344CB8AC3E}">
        <p14:creationId xmlns:p14="http://schemas.microsoft.com/office/powerpoint/2010/main" val="35770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7FB91EE-35C1-F5B4-6158-65A2CB6593E0}"/>
              </a:ext>
            </a:extLst>
          </p:cNvPr>
          <p:cNvSpPr>
            <a:spLocks noGrp="1"/>
          </p:cNvSpPr>
          <p:nvPr>
            <p:ph type="ftr" sz="quarter" idx="11"/>
          </p:nvPr>
        </p:nvSpPr>
        <p:spPr/>
        <p:txBody>
          <a:bodyPr vert="horz" lIns="91440" tIns="45720" rIns="91440" bIns="45720" rtlCol="0" anchor="ctr">
            <a:normAutofit/>
          </a:bodyPr>
          <a:lstStyle/>
          <a:p>
            <a:pPr defTabSz="914400">
              <a:spcAft>
                <a:spcPts val="600"/>
              </a:spcAft>
            </a:pPr>
            <a:r>
              <a:rPr lang="en-US" kern="1200" cap="all" baseline="0" dirty="0">
                <a:solidFill>
                  <a:srgbClr val="FFFFFF"/>
                </a:solidFill>
                <a:latin typeface="+mn-lt"/>
                <a:ea typeface="+mn-ea"/>
                <a:cs typeface="+mn-cs"/>
              </a:rPr>
              <a:t>RE ESTABLISH LOCALITY TEAMS</a:t>
            </a:r>
          </a:p>
        </p:txBody>
      </p:sp>
      <p:sp>
        <p:nvSpPr>
          <p:cNvPr id="6" name="Slide Number Placeholder 5">
            <a:extLst>
              <a:ext uri="{FF2B5EF4-FFF2-40B4-BE49-F238E27FC236}">
                <a16:creationId xmlns:a16="http://schemas.microsoft.com/office/drawing/2014/main" id="{9253EDB9-B626-DD43-D5C4-31DC874C4A51}"/>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50E1A339-7E84-4024-B893-2B09796B2443}" type="slidenum">
              <a:rPr lang="en-US" smtClean="0"/>
              <a:pPr defTabSz="914400">
                <a:spcAft>
                  <a:spcPts val="600"/>
                </a:spcAft>
              </a:pPr>
              <a:t>13</a:t>
            </a:fld>
            <a:endParaRPr lang="en-US"/>
          </a:p>
        </p:txBody>
      </p:sp>
      <p:sp>
        <p:nvSpPr>
          <p:cNvPr id="2" name="Title 1">
            <a:extLst>
              <a:ext uri="{FF2B5EF4-FFF2-40B4-BE49-F238E27FC236}">
                <a16:creationId xmlns:a16="http://schemas.microsoft.com/office/drawing/2014/main" id="{EBF467DA-3F8F-ACCA-4BF7-A9CCBB6B4742}"/>
              </a:ext>
            </a:extLst>
          </p:cNvPr>
          <p:cNvSpPr>
            <a:spLocks noGrp="1"/>
          </p:cNvSpPr>
          <p:nvPr>
            <p:ph type="title" idx="4294967295"/>
          </p:nvPr>
        </p:nvSpPr>
        <p:spPr>
          <a:xfrm>
            <a:off x="5618163" y="635000"/>
            <a:ext cx="6573837" cy="1450975"/>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The Locality Teams</a:t>
            </a:r>
          </a:p>
        </p:txBody>
      </p:sp>
      <p:sp>
        <p:nvSpPr>
          <p:cNvPr id="4" name="Content Placeholder 3">
            <a:extLst>
              <a:ext uri="{FF2B5EF4-FFF2-40B4-BE49-F238E27FC236}">
                <a16:creationId xmlns:a16="http://schemas.microsoft.com/office/drawing/2014/main" id="{1D2EE7EE-D253-B171-0152-ED09395B8D37}"/>
              </a:ext>
            </a:extLst>
          </p:cNvPr>
          <p:cNvSpPr>
            <a:spLocks noGrp="1"/>
          </p:cNvSpPr>
          <p:nvPr>
            <p:ph idx="4294967295"/>
          </p:nvPr>
        </p:nvSpPr>
        <p:spPr>
          <a:xfrm>
            <a:off x="5618163" y="2198688"/>
            <a:ext cx="6573837" cy="3670300"/>
          </a:xfrm>
        </p:spPr>
        <p:txBody>
          <a:bodyPr vert="horz" lIns="0" tIns="45720" rIns="0" bIns="45720" rtlCol="0">
            <a:normAutofit/>
          </a:bodyPr>
          <a:lstStyle/>
          <a:p>
            <a:pPr marL="0" indent="0">
              <a:buFont typeface="Calibri" panose="020F0502020204030204" pitchFamily="34" charset="0"/>
              <a:buNone/>
            </a:pPr>
            <a:r>
              <a:rPr lang="en-US" sz="1700" dirty="0"/>
              <a:t>Why Have Locality based teams?</a:t>
            </a:r>
          </a:p>
          <a:p>
            <a:pPr marL="0" indent="0">
              <a:buFont typeface="Calibri" panose="020F0502020204030204" pitchFamily="34" charset="0"/>
              <a:buNone/>
            </a:pPr>
            <a:r>
              <a:rPr lang="en-US" sz="1700" dirty="0"/>
              <a:t>1. The strength of our present system lies in the relationships between SEIPS staff and schools and between schools.  At best these are  robust “family” relationships. They are a very effective tool in our tool kit for strengthening Inclusive Practice in the secondary schools in Leicestershire.</a:t>
            </a:r>
          </a:p>
          <a:p>
            <a:pPr marL="0" indent="0">
              <a:buFont typeface="Calibri" panose="020F0502020204030204" pitchFamily="34" charset="0"/>
              <a:buNone/>
            </a:pPr>
            <a:r>
              <a:rPr lang="en-US" sz="1700" dirty="0"/>
              <a:t>2. The underlying principles that all local children are our shared responsibility and that children are entitled to be educated in and by their own community are supported by strong local collaborative work.</a:t>
            </a:r>
          </a:p>
          <a:p>
            <a:pPr marL="0" indent="0">
              <a:buFont typeface="Calibri" panose="020F0502020204030204" pitchFamily="34" charset="0"/>
              <a:buNone/>
            </a:pPr>
            <a:r>
              <a:rPr lang="en-US" sz="1700" dirty="0"/>
              <a:t>3. This reflects the reality on the ground – this is where are staff are and aligns with the groups that schools are used to working in.</a:t>
            </a:r>
          </a:p>
          <a:p>
            <a:pPr marL="0" indent="0">
              <a:buFont typeface="Calibri" panose="020F0502020204030204" pitchFamily="34" charset="0"/>
              <a:buNone/>
            </a:pPr>
            <a:r>
              <a:rPr lang="en-US" sz="1700" dirty="0"/>
              <a:t>4. The practice in NW Leics of bringing those teams “in house” to the two MATS is no impediment – these are Locality based Teams too.</a:t>
            </a:r>
          </a:p>
        </p:txBody>
      </p:sp>
      <p:pic>
        <p:nvPicPr>
          <p:cNvPr id="15" name="Picture 14" descr="Hands holding each other's wrists and interlinked to form a circle">
            <a:extLst>
              <a:ext uri="{FF2B5EF4-FFF2-40B4-BE49-F238E27FC236}">
                <a16:creationId xmlns:a16="http://schemas.microsoft.com/office/drawing/2014/main" id="{9B8F9AEB-CE42-E26A-CD53-F673E5C69D35}"/>
              </a:ext>
            </a:extLst>
          </p:cNvPr>
          <p:cNvPicPr>
            <a:picLocks noChangeAspect="1"/>
          </p:cNvPicPr>
          <p:nvPr/>
        </p:nvPicPr>
        <p:blipFill rotWithShape="1">
          <a:blip r:embed="rId2"/>
          <a:srcRect l="27117" r="22626" b="-1"/>
          <a:stretch/>
        </p:blipFill>
        <p:spPr>
          <a:xfrm>
            <a:off x="633999" y="640081"/>
            <a:ext cx="4001315" cy="5314406"/>
          </a:xfrm>
          <a:prstGeom prst="rect">
            <a:avLst/>
          </a:prstGeom>
        </p:spPr>
      </p:pic>
    </p:spTree>
    <p:extLst>
      <p:ext uri="{BB962C8B-B14F-4D97-AF65-F5344CB8AC3E}">
        <p14:creationId xmlns:p14="http://schemas.microsoft.com/office/powerpoint/2010/main" val="422386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5" name="Straight Connector 1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3106F-AF41-C732-BAF4-180AB7A838B4}"/>
              </a:ext>
            </a:extLst>
          </p:cNvPr>
          <p:cNvSpPr>
            <a:spLocks noGrp="1"/>
          </p:cNvSpPr>
          <p:nvPr>
            <p:ph type="title" idx="4294967295"/>
          </p:nvPr>
        </p:nvSpPr>
        <p:spPr>
          <a:xfrm>
            <a:off x="4974771" y="634946"/>
            <a:ext cx="6574972" cy="1450757"/>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Strengthening Accountability</a:t>
            </a:r>
          </a:p>
        </p:txBody>
      </p:sp>
      <p:pic>
        <p:nvPicPr>
          <p:cNvPr id="5" name="Picture 4" descr="White puzzle with one red piece">
            <a:extLst>
              <a:ext uri="{FF2B5EF4-FFF2-40B4-BE49-F238E27FC236}">
                <a16:creationId xmlns:a16="http://schemas.microsoft.com/office/drawing/2014/main" id="{F14D0553-566D-FB63-0E17-66FD24A43A84}"/>
              </a:ext>
            </a:extLst>
          </p:cNvPr>
          <p:cNvPicPr>
            <a:picLocks noChangeAspect="1"/>
          </p:cNvPicPr>
          <p:nvPr/>
        </p:nvPicPr>
        <p:blipFill rotWithShape="1">
          <a:blip r:embed="rId2"/>
          <a:srcRect l="29604" r="28045" b="2"/>
          <a:stretch/>
        </p:blipFill>
        <p:spPr>
          <a:xfrm>
            <a:off x="633999" y="640081"/>
            <a:ext cx="4001315" cy="5314406"/>
          </a:xfrm>
          <a:prstGeom prst="rect">
            <a:avLst/>
          </a:prstGeom>
        </p:spPr>
      </p:pic>
      <p:cxnSp>
        <p:nvCxnSpPr>
          <p:cNvPr id="19" name="Straight Connector 18">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A78917-4751-040E-13E7-A759B1EB7BD9}"/>
              </a:ext>
            </a:extLst>
          </p:cNvPr>
          <p:cNvSpPr>
            <a:spLocks noGrp="1"/>
          </p:cNvSpPr>
          <p:nvPr>
            <p:ph idx="4294967295"/>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1600" b="1" dirty="0"/>
              <a:t>Why is this crucial?</a:t>
            </a:r>
          </a:p>
          <a:p>
            <a:pPr marL="0" indent="0">
              <a:buFont typeface="Calibri" panose="020F0502020204030204" pitchFamily="34" charset="0"/>
              <a:buNone/>
            </a:pPr>
            <a:r>
              <a:rPr lang="en-US" sz="1600" dirty="0"/>
              <a:t>Vital in fostering schools’ sense of agency for and ownership of all their pupils</a:t>
            </a:r>
          </a:p>
          <a:p>
            <a:pPr marL="0" indent="0">
              <a:buFont typeface="Calibri" panose="020F0502020204030204" pitchFamily="34" charset="0"/>
              <a:buNone/>
            </a:pPr>
            <a:r>
              <a:rPr lang="en-US" sz="1600" dirty="0"/>
              <a:t>The development of Inclusive Practice in schools is supported where it is seen as a shared and collective endeavour</a:t>
            </a:r>
          </a:p>
          <a:p>
            <a:pPr marL="0" indent="0">
              <a:buFont typeface="Calibri" panose="020F0502020204030204" pitchFamily="34" charset="0"/>
              <a:buNone/>
            </a:pPr>
            <a:r>
              <a:rPr lang="en-US" sz="1600" dirty="0"/>
              <a:t>We are building a system – not an add on service.  The schools are the system’s foundation, their pupils are the focus</a:t>
            </a:r>
          </a:p>
          <a:p>
            <a:pPr marL="0" indent="0">
              <a:buFont typeface="Calibri" panose="020F0502020204030204" pitchFamily="34" charset="0"/>
              <a:buNone/>
            </a:pPr>
            <a:r>
              <a:rPr lang="en-US" sz="1600" dirty="0"/>
              <a:t>Communication is based on formal and informal contacts, strong local relationships backed by the CEO system leader.  The language of “cross purposes” that has led to the current difficulties must not be allowed to flourish again.</a:t>
            </a:r>
          </a:p>
          <a:p>
            <a:pPr marL="0" indent="0">
              <a:buFont typeface="Calibri" panose="020F0502020204030204" pitchFamily="34" charset="0"/>
              <a:buNone/>
            </a:pPr>
            <a:r>
              <a:rPr lang="en-US" sz="1600" dirty="0"/>
              <a:t>We want to avoid the “them” and “us” situation that sees the LA as a scapegoat and the SEIPS as the LA’s lacky.</a:t>
            </a:r>
          </a:p>
        </p:txBody>
      </p:sp>
      <p:sp>
        <p:nvSpPr>
          <p:cNvPr id="21" name="Rectangle 20">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Footer Placeholder 3">
            <a:extLst>
              <a:ext uri="{FF2B5EF4-FFF2-40B4-BE49-F238E27FC236}">
                <a16:creationId xmlns:a16="http://schemas.microsoft.com/office/drawing/2014/main" id="{A81ECE9A-4F02-62D4-E937-84492BE14A99}"/>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STRENGTHEN ACCOUNTABILITY</a:t>
            </a:r>
          </a:p>
        </p:txBody>
      </p:sp>
      <p:sp>
        <p:nvSpPr>
          <p:cNvPr id="6" name="Slide Number Placeholder 5">
            <a:extLst>
              <a:ext uri="{FF2B5EF4-FFF2-40B4-BE49-F238E27FC236}">
                <a16:creationId xmlns:a16="http://schemas.microsoft.com/office/drawing/2014/main" id="{E8D789BD-A900-9588-2344-B086FD739F6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50E1A339-7E84-4024-B893-2B09796B2443}" type="slidenum">
              <a:rPr lang="en-US" smtClean="0"/>
              <a:pPr defTabSz="914400">
                <a:spcAft>
                  <a:spcPts val="600"/>
                </a:spcAft>
              </a:pPr>
              <a:t>14</a:t>
            </a:fld>
            <a:endParaRPr lang="en-US"/>
          </a:p>
        </p:txBody>
      </p:sp>
    </p:spTree>
    <p:extLst>
      <p:ext uri="{BB962C8B-B14F-4D97-AF65-F5344CB8AC3E}">
        <p14:creationId xmlns:p14="http://schemas.microsoft.com/office/powerpoint/2010/main" val="203018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33F15B3-8F13-58F9-D37F-963A91E27CCF}"/>
              </a:ext>
            </a:extLst>
          </p:cNvPr>
          <p:cNvSpPr>
            <a:spLocks noGrp="1"/>
          </p:cNvSpPr>
          <p:nvPr>
            <p:ph type="title"/>
          </p:nvPr>
        </p:nvSpPr>
        <p:spPr/>
        <p:txBody>
          <a:bodyPr/>
          <a:lstStyle/>
          <a:p>
            <a:r>
              <a:rPr lang="en-US" dirty="0"/>
              <a:t>Strengthening accountability – central and local</a:t>
            </a:r>
            <a:endParaRPr lang="en-GB" dirty="0"/>
          </a:p>
        </p:txBody>
      </p:sp>
      <p:sp>
        <p:nvSpPr>
          <p:cNvPr id="12" name="Content Placeholder 11">
            <a:extLst>
              <a:ext uri="{FF2B5EF4-FFF2-40B4-BE49-F238E27FC236}">
                <a16:creationId xmlns:a16="http://schemas.microsoft.com/office/drawing/2014/main" id="{50E6D5CB-5D0D-9290-4850-D6FA80A6D9DF}"/>
              </a:ext>
            </a:extLst>
          </p:cNvPr>
          <p:cNvSpPr>
            <a:spLocks noGrp="1"/>
          </p:cNvSpPr>
          <p:nvPr>
            <p:ph sz="half" idx="1"/>
          </p:nvPr>
        </p:nvSpPr>
        <p:spPr/>
        <p:txBody>
          <a:bodyPr>
            <a:normAutofit fontScale="92500" lnSpcReduction="20000"/>
          </a:bodyPr>
          <a:lstStyle/>
          <a:p>
            <a:r>
              <a:rPr lang="en-GB" b="1" dirty="0"/>
              <a:t>County Board of Trustees</a:t>
            </a:r>
          </a:p>
          <a:p>
            <a:pPr indent="-360000">
              <a:buFont typeface="Wingdings" panose="05000000000000000000" pitchFamily="2" charset="2"/>
              <a:buChar char="q"/>
            </a:pPr>
            <a:r>
              <a:rPr lang="en-GB" dirty="0"/>
              <a:t>Holds central team to account for overall performance</a:t>
            </a:r>
          </a:p>
          <a:p>
            <a:pPr indent="-360000">
              <a:buFont typeface="Wingdings" panose="05000000000000000000" pitchFamily="2" charset="2"/>
              <a:buChar char="q"/>
            </a:pPr>
            <a:r>
              <a:rPr lang="en-GB" dirty="0"/>
              <a:t>Holds Locality Boards to account through central team reporting</a:t>
            </a:r>
          </a:p>
          <a:p>
            <a:pPr indent="-360000">
              <a:buFont typeface="Wingdings" panose="05000000000000000000" pitchFamily="2" charset="2"/>
              <a:buChar char="q"/>
            </a:pPr>
            <a:r>
              <a:rPr lang="en-GB" dirty="0"/>
              <a:t>Takes formal decisions about county wide issues to include:</a:t>
            </a:r>
          </a:p>
          <a:p>
            <a:pPr indent="-360000">
              <a:buFont typeface="Wingdings" panose="05000000000000000000" pitchFamily="2" charset="2"/>
              <a:buChar char="q"/>
            </a:pPr>
            <a:r>
              <a:rPr lang="en-GB" dirty="0"/>
              <a:t>Funding formula that underpins allocations to Localities</a:t>
            </a:r>
          </a:p>
          <a:p>
            <a:pPr indent="-360000">
              <a:buFont typeface="Wingdings" panose="05000000000000000000" pitchFamily="2" charset="2"/>
              <a:buChar char="q"/>
            </a:pPr>
            <a:r>
              <a:rPr lang="en-GB" dirty="0"/>
              <a:t>the shape of Localities</a:t>
            </a:r>
          </a:p>
          <a:p>
            <a:pPr indent="-360000">
              <a:buFont typeface="Wingdings" panose="05000000000000000000" pitchFamily="2" charset="2"/>
              <a:buChar char="q"/>
            </a:pPr>
            <a:r>
              <a:rPr lang="en-GB" dirty="0"/>
              <a:t>Approaches to common referral and tracking</a:t>
            </a:r>
          </a:p>
          <a:p>
            <a:pPr indent="-360000"/>
            <a:r>
              <a:rPr lang="en-GB" dirty="0"/>
              <a:t> </a:t>
            </a:r>
          </a:p>
        </p:txBody>
      </p:sp>
      <p:sp>
        <p:nvSpPr>
          <p:cNvPr id="13" name="Content Placeholder 12">
            <a:extLst>
              <a:ext uri="{FF2B5EF4-FFF2-40B4-BE49-F238E27FC236}">
                <a16:creationId xmlns:a16="http://schemas.microsoft.com/office/drawing/2014/main" id="{C450D5E7-6E57-2B69-C095-714D16650908}"/>
              </a:ext>
            </a:extLst>
          </p:cNvPr>
          <p:cNvSpPr>
            <a:spLocks noGrp="1"/>
          </p:cNvSpPr>
          <p:nvPr>
            <p:ph sz="half" idx="2"/>
          </p:nvPr>
        </p:nvSpPr>
        <p:spPr/>
        <p:txBody>
          <a:bodyPr>
            <a:normAutofit fontScale="92500" lnSpcReduction="20000"/>
          </a:bodyPr>
          <a:lstStyle/>
          <a:p>
            <a:r>
              <a:rPr lang="en-GB" b="1" dirty="0"/>
              <a:t>Locality Boards of Heads and / or senior leaders supported by the CEO</a:t>
            </a:r>
          </a:p>
          <a:p>
            <a:pPr indent="-360000">
              <a:buFont typeface="Wingdings" panose="05000000000000000000" pitchFamily="2" charset="2"/>
              <a:buChar char="q"/>
            </a:pPr>
            <a:r>
              <a:rPr lang="en-GB" dirty="0"/>
              <a:t>Holds Locality Teams to account</a:t>
            </a:r>
          </a:p>
          <a:p>
            <a:pPr indent="-360000">
              <a:buFont typeface="Wingdings" panose="05000000000000000000" pitchFamily="2" charset="2"/>
              <a:buChar char="q"/>
            </a:pPr>
            <a:r>
              <a:rPr lang="en-GB" dirty="0"/>
              <a:t>Shapes local provision in the light of local need</a:t>
            </a:r>
          </a:p>
          <a:p>
            <a:pPr indent="-360000">
              <a:buFont typeface="Wingdings" panose="05000000000000000000" pitchFamily="2" charset="2"/>
              <a:buChar char="q"/>
            </a:pPr>
            <a:r>
              <a:rPr lang="en-GB" dirty="0"/>
              <a:t>Ensures that a Fair Access process in in place and is </a:t>
            </a:r>
          </a:p>
          <a:p>
            <a:pPr marL="0" indent="0">
              <a:buNone/>
            </a:pPr>
            <a:endParaRPr lang="en-GB" dirty="0"/>
          </a:p>
          <a:p>
            <a:pPr marL="0" indent="0">
              <a:buNone/>
            </a:pPr>
            <a:endParaRPr lang="en-GB" dirty="0"/>
          </a:p>
        </p:txBody>
      </p:sp>
      <p:sp>
        <p:nvSpPr>
          <p:cNvPr id="2" name="Footer Placeholder 1">
            <a:extLst>
              <a:ext uri="{FF2B5EF4-FFF2-40B4-BE49-F238E27FC236}">
                <a16:creationId xmlns:a16="http://schemas.microsoft.com/office/drawing/2014/main" id="{E1FE785D-A123-BAE5-2550-05348D12E8B0}"/>
              </a:ext>
            </a:extLst>
          </p:cNvPr>
          <p:cNvSpPr>
            <a:spLocks noGrp="1"/>
          </p:cNvSpPr>
          <p:nvPr>
            <p:ph type="ftr" sz="quarter" idx="11"/>
          </p:nvPr>
        </p:nvSpPr>
        <p:spPr/>
        <p:txBody>
          <a:bodyPr/>
          <a:lstStyle/>
          <a:p>
            <a:r>
              <a:rPr lang="en-GB"/>
              <a:t>STRENGTHEN ACCOUNTABILITY</a:t>
            </a:r>
          </a:p>
        </p:txBody>
      </p:sp>
      <p:sp>
        <p:nvSpPr>
          <p:cNvPr id="3" name="Slide Number Placeholder 2">
            <a:extLst>
              <a:ext uri="{FF2B5EF4-FFF2-40B4-BE49-F238E27FC236}">
                <a16:creationId xmlns:a16="http://schemas.microsoft.com/office/drawing/2014/main" id="{9CB74663-7DE1-D043-E270-AA9A38D66F4C}"/>
              </a:ext>
            </a:extLst>
          </p:cNvPr>
          <p:cNvSpPr>
            <a:spLocks noGrp="1"/>
          </p:cNvSpPr>
          <p:nvPr>
            <p:ph type="sldNum" sz="quarter" idx="12"/>
          </p:nvPr>
        </p:nvSpPr>
        <p:spPr/>
        <p:txBody>
          <a:bodyPr/>
          <a:lstStyle/>
          <a:p>
            <a:fld id="{50E1A339-7E84-4024-B893-2B09796B2443}" type="slidenum">
              <a:rPr lang="en-GB" smtClean="0"/>
              <a:t>15</a:t>
            </a:fld>
            <a:endParaRPr lang="en-GB"/>
          </a:p>
        </p:txBody>
      </p:sp>
    </p:spTree>
    <p:extLst>
      <p:ext uri="{BB962C8B-B14F-4D97-AF65-F5344CB8AC3E}">
        <p14:creationId xmlns:p14="http://schemas.microsoft.com/office/powerpoint/2010/main" val="99108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81729F0-EC4A-F52B-7CE7-65205F3EA0A2}"/>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a:t>Implementing the Plan!</a:t>
            </a:r>
          </a:p>
        </p:txBody>
      </p:sp>
      <p:sp>
        <p:nvSpPr>
          <p:cNvPr id="3" name="Footer Placeholder 2">
            <a:extLst>
              <a:ext uri="{FF2B5EF4-FFF2-40B4-BE49-F238E27FC236}">
                <a16:creationId xmlns:a16="http://schemas.microsoft.com/office/drawing/2014/main" id="{F0D9E305-1E85-E347-D6E2-C92B7B9CCBB8}"/>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Next steps</a:t>
            </a:r>
          </a:p>
        </p:txBody>
      </p:sp>
      <p:sp>
        <p:nvSpPr>
          <p:cNvPr id="5" name="Slide Number Placeholder 4">
            <a:extLst>
              <a:ext uri="{FF2B5EF4-FFF2-40B4-BE49-F238E27FC236}">
                <a16:creationId xmlns:a16="http://schemas.microsoft.com/office/drawing/2014/main" id="{727D60D7-6051-B5D4-3C0A-9E9B6D3BFFBA}"/>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50E1A339-7E84-4024-B893-2B09796B2443}" type="slidenum">
              <a:rPr lang="en-US"/>
              <a:pPr>
                <a:spcAft>
                  <a:spcPts val="600"/>
                </a:spcAft>
              </a:pPr>
              <a:t>16</a:t>
            </a:fld>
            <a:endParaRPr lang="en-US"/>
          </a:p>
        </p:txBody>
      </p:sp>
      <p:graphicFrame>
        <p:nvGraphicFramePr>
          <p:cNvPr id="4" name="Content Placeholder 3">
            <a:extLst>
              <a:ext uri="{FF2B5EF4-FFF2-40B4-BE49-F238E27FC236}">
                <a16:creationId xmlns:a16="http://schemas.microsoft.com/office/drawing/2014/main" id="{4FF480A7-03C6-1473-5DB8-8604C7BB05B9}"/>
              </a:ext>
            </a:extLst>
          </p:cNvPr>
          <p:cNvGraphicFramePr>
            <a:graphicFrameLocks noGrp="1"/>
          </p:cNvGraphicFramePr>
          <p:nvPr>
            <p:ph idx="4294967295"/>
            <p:extLst>
              <p:ext uri="{D42A27DB-BD31-4B8C-83A1-F6EECF244321}">
                <p14:modId xmlns:p14="http://schemas.microsoft.com/office/powerpoint/2010/main" val="363022912"/>
              </p:ext>
            </p:extLst>
          </p:nvPr>
        </p:nvGraphicFramePr>
        <p:xfrm>
          <a:off x="1096963" y="2399389"/>
          <a:ext cx="10058401" cy="3184333"/>
        </p:xfrm>
        <a:graphic>
          <a:graphicData uri="http://schemas.openxmlformats.org/drawingml/2006/table">
            <a:tbl>
              <a:tblPr firstRow="1" firstCol="1" bandRow="1">
                <a:solidFill>
                  <a:srgbClr val="F2F2F2">
                    <a:alpha val="30196"/>
                  </a:srgbClr>
                </a:solidFill>
                <a:tableStyleId>{5C22544A-7EE6-4342-B048-85BDC9FD1C3A}</a:tableStyleId>
              </a:tblPr>
              <a:tblGrid>
                <a:gridCol w="3834864">
                  <a:extLst>
                    <a:ext uri="{9D8B030D-6E8A-4147-A177-3AD203B41FA5}">
                      <a16:colId xmlns:a16="http://schemas.microsoft.com/office/drawing/2014/main" val="540530882"/>
                    </a:ext>
                  </a:extLst>
                </a:gridCol>
                <a:gridCol w="2886235">
                  <a:extLst>
                    <a:ext uri="{9D8B030D-6E8A-4147-A177-3AD203B41FA5}">
                      <a16:colId xmlns:a16="http://schemas.microsoft.com/office/drawing/2014/main" val="2003232476"/>
                    </a:ext>
                  </a:extLst>
                </a:gridCol>
                <a:gridCol w="3337302">
                  <a:extLst>
                    <a:ext uri="{9D8B030D-6E8A-4147-A177-3AD203B41FA5}">
                      <a16:colId xmlns:a16="http://schemas.microsoft.com/office/drawing/2014/main" val="1537760657"/>
                    </a:ext>
                  </a:extLst>
                </a:gridCol>
              </a:tblGrid>
              <a:tr h="316284">
                <a:tc>
                  <a:txBody>
                    <a:bodyPr/>
                    <a:lstStyle/>
                    <a:p>
                      <a:pPr>
                        <a:lnSpc>
                          <a:spcPct val="107000"/>
                        </a:lnSpc>
                        <a:spcAft>
                          <a:spcPts val="800"/>
                        </a:spcAft>
                      </a:pPr>
                      <a:r>
                        <a:rPr lang="en-GB" sz="1200" b="0" kern="100" cap="none" spc="0">
                          <a:solidFill>
                            <a:schemeClr val="bg1"/>
                          </a:solidFill>
                          <a:effectLst/>
                        </a:rPr>
                        <a:t>Action</a:t>
                      </a:r>
                      <a:endParaRPr lang="en-GB" sz="1200" b="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a:lnSpc>
                          <a:spcPct val="107000"/>
                        </a:lnSpc>
                        <a:spcAft>
                          <a:spcPts val="800"/>
                        </a:spcAft>
                      </a:pPr>
                      <a:r>
                        <a:rPr lang="en-GB" sz="1200" b="0" kern="100" cap="none" spc="0">
                          <a:solidFill>
                            <a:schemeClr val="bg1"/>
                          </a:solidFill>
                          <a:effectLst/>
                        </a:rPr>
                        <a:t>Time Scale</a:t>
                      </a:r>
                      <a:endParaRPr lang="en-GB" sz="1200" b="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nchor="ctr">
                    <a:lnL w="12700" cmpd="sng">
                      <a:noFill/>
                    </a:lnL>
                    <a:lnR w="12700" cmpd="sng">
                      <a:noFill/>
                    </a:lnR>
                    <a:lnT w="19050" cap="flat" cmpd="sng" algn="ctr">
                      <a:noFill/>
                      <a:prstDash val="solid"/>
                    </a:lnT>
                    <a:lnB w="38100" cmpd="sng">
                      <a:noFill/>
                    </a:lnB>
                    <a:solidFill>
                      <a:schemeClr val="accent1"/>
                    </a:solidFill>
                  </a:tcPr>
                </a:tc>
                <a:tc>
                  <a:txBody>
                    <a:bodyPr/>
                    <a:lstStyle/>
                    <a:p>
                      <a:pPr>
                        <a:lnSpc>
                          <a:spcPct val="107000"/>
                        </a:lnSpc>
                        <a:spcAft>
                          <a:spcPts val="800"/>
                        </a:spcAft>
                      </a:pPr>
                      <a:r>
                        <a:rPr lang="en-GB" sz="1200" b="0" kern="100" cap="none" spc="0">
                          <a:solidFill>
                            <a:schemeClr val="bg1"/>
                          </a:solidFill>
                          <a:effectLst/>
                        </a:rPr>
                        <a:t>Key Personnel</a:t>
                      </a:r>
                      <a:endParaRPr lang="en-GB" sz="1200" b="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435892514"/>
                  </a:ext>
                </a:extLst>
              </a:tr>
              <a:tr h="510353">
                <a:tc>
                  <a:txBody>
                    <a:bodyPr/>
                    <a:lstStyle/>
                    <a:p>
                      <a:pPr>
                        <a:lnSpc>
                          <a:spcPct val="107000"/>
                        </a:lnSpc>
                        <a:spcAft>
                          <a:spcPts val="800"/>
                        </a:spcAft>
                      </a:pPr>
                      <a:r>
                        <a:rPr lang="en-GB" sz="1200" kern="100" cap="none" spc="0">
                          <a:solidFill>
                            <a:schemeClr val="tx1"/>
                          </a:solidFill>
                          <a:effectLst/>
                        </a:rPr>
                        <a:t>To agree broad outlines of the Plan and Vision for the future</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nSpc>
                          <a:spcPct val="107000"/>
                        </a:lnSpc>
                        <a:spcAft>
                          <a:spcPts val="800"/>
                        </a:spcAft>
                      </a:pPr>
                      <a:r>
                        <a:rPr lang="en-GB" sz="1200" kern="100" cap="none" spc="0">
                          <a:solidFill>
                            <a:schemeClr val="tx1"/>
                          </a:solidFill>
                          <a:effectLst/>
                        </a:rPr>
                        <a:t>Immediately</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nSpc>
                          <a:spcPct val="107000"/>
                        </a:lnSpc>
                        <a:spcAft>
                          <a:spcPts val="800"/>
                        </a:spcAft>
                      </a:pPr>
                      <a:r>
                        <a:rPr lang="en-GB" sz="1200" kern="100" cap="none" spc="0">
                          <a:solidFill>
                            <a:schemeClr val="tx1"/>
                          </a:solidFill>
                          <a:effectLst/>
                        </a:rPr>
                        <a:t>All stake holders</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181246908"/>
                  </a:ext>
                </a:extLst>
              </a:tr>
              <a:tr h="510353">
                <a:tc>
                  <a:txBody>
                    <a:bodyPr/>
                    <a:lstStyle/>
                    <a:p>
                      <a:pPr>
                        <a:lnSpc>
                          <a:spcPct val="107000"/>
                        </a:lnSpc>
                        <a:spcAft>
                          <a:spcPts val="800"/>
                        </a:spcAft>
                      </a:pPr>
                      <a:r>
                        <a:rPr lang="en-GB" sz="1200" kern="100" cap="none" spc="0" dirty="0">
                          <a:solidFill>
                            <a:schemeClr val="bg1"/>
                          </a:solidFill>
                          <a:effectLst/>
                        </a:rPr>
                        <a:t>To agree an interim arrangement for 24-25</a:t>
                      </a:r>
                      <a:endParaRPr lang="en-GB" sz="120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6350" cap="flat" cmpd="sng" algn="ctr">
                      <a:noFill/>
                      <a:prstDash val="solid"/>
                    </a:lnR>
                    <a:lnT w="6350" cap="flat" cmpd="sng" algn="ctr">
                      <a:noFill/>
                      <a:prstDash val="solid"/>
                    </a:lnT>
                    <a:lnB w="12700" cmpd="sng">
                      <a:noFill/>
                      <a:prstDash val="solid"/>
                    </a:lnB>
                    <a:solidFill>
                      <a:schemeClr val="accent2"/>
                    </a:solidFill>
                  </a:tcPr>
                </a:tc>
                <a:tc>
                  <a:txBody>
                    <a:bodyPr/>
                    <a:lstStyle/>
                    <a:p>
                      <a:pPr>
                        <a:lnSpc>
                          <a:spcPct val="107000"/>
                        </a:lnSpc>
                        <a:spcAft>
                          <a:spcPts val="800"/>
                        </a:spcAft>
                      </a:pPr>
                      <a:r>
                        <a:rPr lang="en-GB" sz="1200" kern="100" cap="none" spc="0" dirty="0">
                          <a:solidFill>
                            <a:schemeClr val="tx1"/>
                          </a:solidFill>
                          <a:effectLst/>
                        </a:rPr>
                        <a:t>Summer Term 24</a:t>
                      </a:r>
                      <a:endParaRPr lang="en-GB" sz="12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GB" sz="1200" u="sng" kern="100" cap="none" spc="0">
                          <a:solidFill>
                            <a:schemeClr val="tx1"/>
                          </a:solidFill>
                          <a:effectLst/>
                        </a:rPr>
                        <a:t>LA leads</a:t>
                      </a:r>
                      <a:r>
                        <a:rPr lang="en-GB" sz="1200" kern="100" cap="none" spc="0">
                          <a:solidFill>
                            <a:schemeClr val="tx1"/>
                          </a:solidFill>
                          <a:effectLst/>
                        </a:rPr>
                        <a:t> with Chairs and current fold holding organisations</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83864393"/>
                  </a:ext>
                </a:extLst>
              </a:tr>
              <a:tr h="510353">
                <a:tc>
                  <a:txBody>
                    <a:bodyPr/>
                    <a:lstStyle/>
                    <a:p>
                      <a:pPr>
                        <a:lnSpc>
                          <a:spcPct val="107000"/>
                        </a:lnSpc>
                        <a:spcAft>
                          <a:spcPts val="800"/>
                        </a:spcAft>
                      </a:pPr>
                      <a:r>
                        <a:rPr lang="en-GB" sz="1200" kern="100" cap="none" spc="0" dirty="0">
                          <a:solidFill>
                            <a:schemeClr val="tx1"/>
                          </a:solidFill>
                          <a:effectLst/>
                        </a:rPr>
                        <a:t>To refine the leadership team plan and to make appointments</a:t>
                      </a:r>
                      <a:endParaRPr lang="en-GB" sz="12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07000"/>
                        </a:lnSpc>
                        <a:spcAft>
                          <a:spcPts val="800"/>
                        </a:spcAft>
                      </a:pPr>
                      <a:r>
                        <a:rPr lang="en-GB" sz="1200" kern="100" cap="none" spc="0">
                          <a:solidFill>
                            <a:schemeClr val="tx1"/>
                          </a:solidFill>
                          <a:effectLst/>
                        </a:rPr>
                        <a:t>CEO in place by autumn 24</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07000"/>
                        </a:lnSpc>
                        <a:spcAft>
                          <a:spcPts val="800"/>
                        </a:spcAft>
                      </a:pPr>
                      <a:r>
                        <a:rPr lang="en-GB" sz="1200" kern="100" cap="none" spc="0">
                          <a:solidFill>
                            <a:schemeClr val="tx1"/>
                          </a:solidFill>
                          <a:effectLst/>
                        </a:rPr>
                        <a:t>Joint appointment by LA, Chairs and Heads</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820470788"/>
                  </a:ext>
                </a:extLst>
              </a:tr>
              <a:tr h="510353">
                <a:tc>
                  <a:txBody>
                    <a:bodyPr/>
                    <a:lstStyle/>
                    <a:p>
                      <a:pPr>
                        <a:lnSpc>
                          <a:spcPct val="107000"/>
                        </a:lnSpc>
                        <a:spcAft>
                          <a:spcPts val="800"/>
                        </a:spcAft>
                      </a:pPr>
                      <a:r>
                        <a:rPr lang="en-GB" sz="1200" kern="100" cap="none" spc="0" dirty="0">
                          <a:solidFill>
                            <a:schemeClr val="bg1"/>
                          </a:solidFill>
                          <a:effectLst/>
                        </a:rPr>
                        <a:t>To fully research ways in which a CIC or equivalent might operate</a:t>
                      </a:r>
                      <a:endParaRPr lang="en-GB" sz="120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6350" cap="flat" cmpd="sng" algn="ctr">
                      <a:noFill/>
                      <a:prstDash val="solid"/>
                    </a:lnR>
                    <a:lnT w="6350" cap="flat" cmpd="sng" algn="ctr">
                      <a:noFill/>
                      <a:prstDash val="solid"/>
                    </a:lnT>
                    <a:lnB w="12700" cmpd="sng">
                      <a:noFill/>
                      <a:prstDash val="solid"/>
                    </a:lnB>
                    <a:solidFill>
                      <a:schemeClr val="accent2"/>
                    </a:solidFill>
                  </a:tcPr>
                </a:tc>
                <a:tc>
                  <a:txBody>
                    <a:bodyPr/>
                    <a:lstStyle/>
                    <a:p>
                      <a:pPr>
                        <a:lnSpc>
                          <a:spcPct val="107000"/>
                        </a:lnSpc>
                        <a:spcAft>
                          <a:spcPts val="800"/>
                        </a:spcAft>
                      </a:pPr>
                      <a:r>
                        <a:rPr lang="en-GB" sz="1200" kern="100" cap="none" spc="0" dirty="0">
                          <a:solidFill>
                            <a:schemeClr val="tx1"/>
                          </a:solidFill>
                          <a:effectLst/>
                        </a:rPr>
                        <a:t>Summer Term 24</a:t>
                      </a:r>
                      <a:endParaRPr lang="en-GB" sz="12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GB" sz="1200" u="sng" kern="100" cap="none" spc="0">
                          <a:solidFill>
                            <a:schemeClr val="tx1"/>
                          </a:solidFill>
                          <a:effectLst/>
                        </a:rPr>
                        <a:t>LA leads</a:t>
                      </a:r>
                      <a:r>
                        <a:rPr lang="en-GB" sz="1200" kern="100" cap="none" spc="0">
                          <a:solidFill>
                            <a:schemeClr val="tx1"/>
                          </a:solidFill>
                          <a:effectLst/>
                        </a:rPr>
                        <a:t> in providing legal and corporate expertise</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108730369"/>
                  </a:ext>
                </a:extLst>
              </a:tr>
              <a:tr h="510353">
                <a:tc>
                  <a:txBody>
                    <a:bodyPr/>
                    <a:lstStyle/>
                    <a:p>
                      <a:pPr>
                        <a:lnSpc>
                          <a:spcPct val="107000"/>
                        </a:lnSpc>
                        <a:spcAft>
                          <a:spcPts val="800"/>
                        </a:spcAft>
                      </a:pPr>
                      <a:r>
                        <a:rPr lang="en-GB" sz="1200" kern="100" cap="none" spc="0">
                          <a:solidFill>
                            <a:schemeClr val="tx1"/>
                          </a:solidFill>
                          <a:effectLst/>
                        </a:rPr>
                        <a:t>To develop a “constitution” and LA commissioning agreement  to clearly establish the parameters </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07000"/>
                        </a:lnSpc>
                        <a:spcAft>
                          <a:spcPts val="800"/>
                        </a:spcAft>
                      </a:pPr>
                      <a:r>
                        <a:rPr lang="en-GB" sz="1200" kern="100" cap="none" spc="0">
                          <a:solidFill>
                            <a:schemeClr val="tx1"/>
                          </a:solidFill>
                          <a:effectLst/>
                        </a:rPr>
                        <a:t>Late Summer 24 – ready in time for the appointment of the CEO</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nSpc>
                          <a:spcPct val="107000"/>
                        </a:lnSpc>
                        <a:spcAft>
                          <a:spcPts val="800"/>
                        </a:spcAft>
                      </a:pPr>
                      <a:r>
                        <a:rPr lang="en-GB" sz="1200" u="sng" kern="100" cap="none" spc="0">
                          <a:solidFill>
                            <a:schemeClr val="tx1"/>
                          </a:solidFill>
                          <a:effectLst/>
                        </a:rPr>
                        <a:t>Joint working group</a:t>
                      </a:r>
                      <a:r>
                        <a:rPr lang="en-GB" sz="1200" kern="100" cap="none" spc="0">
                          <a:solidFill>
                            <a:schemeClr val="tx1"/>
                          </a:solidFill>
                          <a:effectLst/>
                        </a:rPr>
                        <a:t> Work stream to involve school, partnership and LA</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4187052010"/>
                  </a:ext>
                </a:extLst>
              </a:tr>
              <a:tr h="316284">
                <a:tc>
                  <a:txBody>
                    <a:bodyPr/>
                    <a:lstStyle/>
                    <a:p>
                      <a:pPr>
                        <a:lnSpc>
                          <a:spcPct val="107000"/>
                        </a:lnSpc>
                        <a:spcAft>
                          <a:spcPts val="800"/>
                        </a:spcAft>
                      </a:pPr>
                      <a:r>
                        <a:rPr lang="en-GB" sz="1200" kern="100" cap="none" spc="0">
                          <a:solidFill>
                            <a:schemeClr val="tx1"/>
                          </a:solidFill>
                          <a:effectLst/>
                        </a:rPr>
                        <a:t>To develop a county wide KS3 provision strategy</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GB" sz="1200" kern="100" cap="none" spc="0">
                          <a:solidFill>
                            <a:schemeClr val="tx1"/>
                          </a:solidFill>
                          <a:effectLst/>
                        </a:rPr>
                        <a:t>Summer 24 </a:t>
                      </a:r>
                      <a:endParaRPr lang="en-GB"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GB" sz="1200" kern="100" cap="none" spc="0" dirty="0">
                          <a:solidFill>
                            <a:schemeClr val="tx1"/>
                          </a:solidFill>
                          <a:effectLst/>
                        </a:rPr>
                        <a:t>LA convenes joint working Group</a:t>
                      </a:r>
                      <a:endParaRPr lang="en-GB" sz="12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9" marR="31958" marT="47852" marB="47852">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629894128"/>
                  </a:ext>
                </a:extLst>
              </a:tr>
            </a:tbl>
          </a:graphicData>
        </a:graphic>
      </p:graphicFrame>
      <p:sp>
        <p:nvSpPr>
          <p:cNvPr id="6" name="TextBox 5">
            <a:extLst>
              <a:ext uri="{FF2B5EF4-FFF2-40B4-BE49-F238E27FC236}">
                <a16:creationId xmlns:a16="http://schemas.microsoft.com/office/drawing/2014/main" id="{49D78DA4-32D9-36D5-60B4-9CEF945DB0C3}"/>
              </a:ext>
            </a:extLst>
          </p:cNvPr>
          <p:cNvSpPr txBox="1"/>
          <p:nvPr/>
        </p:nvSpPr>
        <p:spPr>
          <a:xfrm>
            <a:off x="1168104" y="5659788"/>
            <a:ext cx="9916117" cy="646331"/>
          </a:xfrm>
          <a:prstGeom prst="rect">
            <a:avLst/>
          </a:prstGeom>
          <a:noFill/>
        </p:spPr>
        <p:txBody>
          <a:bodyPr wrap="square" rtlCol="0">
            <a:spAutoFit/>
          </a:bodyPr>
          <a:lstStyle/>
          <a:p>
            <a:r>
              <a:rPr lang="en-GB" dirty="0"/>
              <a:t>A Background Paper setting out the proposals and our justification for them is available at www.leicsseips.org</a:t>
            </a:r>
          </a:p>
        </p:txBody>
      </p:sp>
    </p:spTree>
    <p:extLst>
      <p:ext uri="{BB962C8B-B14F-4D97-AF65-F5344CB8AC3E}">
        <p14:creationId xmlns:p14="http://schemas.microsoft.com/office/powerpoint/2010/main" val="311161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4F1102-09C2-BD65-A84C-028A65D48D34}"/>
              </a:ext>
            </a:extLst>
          </p:cNvPr>
          <p:cNvSpPr>
            <a:spLocks noGrp="1"/>
          </p:cNvSpPr>
          <p:nvPr>
            <p:ph type="ftr" sz="quarter" idx="11"/>
          </p:nvPr>
        </p:nvSpPr>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Introduction</a:t>
            </a:r>
          </a:p>
        </p:txBody>
      </p:sp>
      <p:sp>
        <p:nvSpPr>
          <p:cNvPr id="4" name="Slide Number Placeholder 3">
            <a:extLst>
              <a:ext uri="{FF2B5EF4-FFF2-40B4-BE49-F238E27FC236}">
                <a16:creationId xmlns:a16="http://schemas.microsoft.com/office/drawing/2014/main" id="{66F4D981-4254-7241-FFF2-CD31E7C2F228}"/>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50E1A339-7E84-4024-B893-2B09796B2443}" type="slidenum">
              <a:rPr lang="en-US" smtClean="0"/>
              <a:pPr defTabSz="914400">
                <a:spcAft>
                  <a:spcPts val="600"/>
                </a:spcAft>
              </a:pPr>
              <a:t>2</a:t>
            </a:fld>
            <a:endParaRPr lang="en-US"/>
          </a:p>
        </p:txBody>
      </p:sp>
      <p:sp>
        <p:nvSpPr>
          <p:cNvPr id="2" name="Title 1">
            <a:extLst>
              <a:ext uri="{FF2B5EF4-FFF2-40B4-BE49-F238E27FC236}">
                <a16:creationId xmlns:a16="http://schemas.microsoft.com/office/drawing/2014/main" id="{7C3CB363-53F6-FAB6-DFD3-9308B1C2A280}"/>
              </a:ext>
            </a:extLst>
          </p:cNvPr>
          <p:cNvSpPr>
            <a:spLocks noGrp="1"/>
          </p:cNvSpPr>
          <p:nvPr>
            <p:ph type="title" idx="4294967295"/>
          </p:nvPr>
        </p:nvSpPr>
        <p:spPr>
          <a:xfrm>
            <a:off x="5938838" y="620713"/>
            <a:ext cx="6253162" cy="3684587"/>
          </a:xfrm>
        </p:spPr>
        <p:txBody>
          <a:bodyPr vert="horz" lIns="91440" tIns="45720" rIns="91440" bIns="45720" rtlCol="0" anchor="b">
            <a:normAutofit/>
          </a:bodyPr>
          <a:lstStyle/>
          <a:p>
            <a:r>
              <a:rPr lang="en-US" sz="2600" dirty="0">
                <a:solidFill>
                  <a:schemeClr val="tx1">
                    <a:lumMod val="85000"/>
                    <a:lumOff val="15000"/>
                  </a:schemeClr>
                </a:solidFill>
              </a:rPr>
              <a:t>We are not proposing a new organisation</a:t>
            </a:r>
            <a:br>
              <a:rPr lang="en-US" sz="2600" dirty="0">
                <a:solidFill>
                  <a:schemeClr val="tx1">
                    <a:lumMod val="85000"/>
                    <a:lumOff val="15000"/>
                  </a:schemeClr>
                </a:solidFill>
              </a:rPr>
            </a:br>
            <a:br>
              <a:rPr lang="en-US" sz="2600" dirty="0">
                <a:solidFill>
                  <a:schemeClr val="tx1">
                    <a:lumMod val="85000"/>
                    <a:lumOff val="15000"/>
                  </a:schemeClr>
                </a:solidFill>
              </a:rPr>
            </a:br>
            <a:r>
              <a:rPr lang="en-US" sz="2600" dirty="0">
                <a:solidFill>
                  <a:schemeClr val="tx1">
                    <a:lumMod val="85000"/>
                    <a:lumOff val="15000"/>
                  </a:schemeClr>
                </a:solidFill>
              </a:rPr>
              <a:t>We are aiming to a perfect a County Wide System for effective Inclusion.</a:t>
            </a:r>
            <a:br>
              <a:rPr lang="en-US" sz="2600" dirty="0">
                <a:solidFill>
                  <a:schemeClr val="tx1">
                    <a:lumMod val="85000"/>
                    <a:lumOff val="15000"/>
                  </a:schemeClr>
                </a:solidFill>
              </a:rPr>
            </a:br>
            <a:br>
              <a:rPr lang="en-US" sz="2600" dirty="0">
                <a:solidFill>
                  <a:schemeClr val="tx1">
                    <a:lumMod val="85000"/>
                    <a:lumOff val="15000"/>
                  </a:schemeClr>
                </a:solidFill>
              </a:rPr>
            </a:br>
            <a:r>
              <a:rPr lang="en-US" sz="2600" dirty="0">
                <a:solidFill>
                  <a:schemeClr val="tx1">
                    <a:lumMod val="85000"/>
                    <a:lumOff val="15000"/>
                  </a:schemeClr>
                </a:solidFill>
              </a:rPr>
              <a:t>We don’t believe that the Local Authority has the capacity to develop such a system without the involvement of schools and current staff.</a:t>
            </a:r>
          </a:p>
        </p:txBody>
      </p:sp>
      <p:pic>
        <p:nvPicPr>
          <p:cNvPr id="22" name="Picture 21" descr="Large skydiving group mid-air">
            <a:extLst>
              <a:ext uri="{FF2B5EF4-FFF2-40B4-BE49-F238E27FC236}">
                <a16:creationId xmlns:a16="http://schemas.microsoft.com/office/drawing/2014/main" id="{A65D162F-22C7-BE49-8BB5-1CB49648FCB8}"/>
              </a:ext>
            </a:extLst>
          </p:cNvPr>
          <p:cNvPicPr>
            <a:picLocks noChangeAspect="1"/>
          </p:cNvPicPr>
          <p:nvPr/>
        </p:nvPicPr>
        <p:blipFill rotWithShape="1">
          <a:blip r:embed="rId2"/>
          <a:srcRect l="24235" r="23458" b="1"/>
          <a:stretch/>
        </p:blipFill>
        <p:spPr>
          <a:xfrm>
            <a:off x="633999" y="620720"/>
            <a:ext cx="4001315" cy="5086933"/>
          </a:xfrm>
          <a:prstGeom prst="rect">
            <a:avLst/>
          </a:prstGeom>
        </p:spPr>
      </p:pic>
    </p:spTree>
    <p:extLst>
      <p:ext uri="{BB962C8B-B14F-4D97-AF65-F5344CB8AC3E}">
        <p14:creationId xmlns:p14="http://schemas.microsoft.com/office/powerpoint/2010/main" val="250542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5DE0-6129-A11C-15C2-460F541EE8E4}"/>
              </a:ext>
            </a:extLst>
          </p:cNvPr>
          <p:cNvSpPr>
            <a:spLocks noGrp="1"/>
          </p:cNvSpPr>
          <p:nvPr>
            <p:ph type="title"/>
          </p:nvPr>
        </p:nvSpPr>
        <p:spPr>
          <a:xfrm>
            <a:off x="1156489" y="254580"/>
            <a:ext cx="10058400" cy="1450757"/>
          </a:xfrm>
        </p:spPr>
        <p:txBody>
          <a:bodyPr anchor="ctr">
            <a:normAutofit/>
          </a:bodyPr>
          <a:lstStyle/>
          <a:p>
            <a:r>
              <a:rPr lang="en-US" sz="2800" b="1" dirty="0">
                <a:latin typeface="Calibri Light" panose="020F0302020204030204" pitchFamily="34" charset="0"/>
                <a:ea typeface="Calibri Light" panose="020F0302020204030204" pitchFamily="34" charset="0"/>
                <a:cs typeface="Calibri Light" panose="020F0302020204030204" pitchFamily="34" charset="0"/>
              </a:rPr>
              <a:t>The Client Group: All Vulnerable Children and Young People in the secondary age group in Leicestershire</a:t>
            </a:r>
            <a:endParaRPr lang="en-GB" sz="2800" b="1" dirty="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17" name="Content Placeholder 2">
            <a:extLst>
              <a:ext uri="{FF2B5EF4-FFF2-40B4-BE49-F238E27FC236}">
                <a16:creationId xmlns:a16="http://schemas.microsoft.com/office/drawing/2014/main" id="{A48D1BD2-763B-F256-7343-CC77ABB47315}"/>
              </a:ext>
            </a:extLst>
          </p:cNvPr>
          <p:cNvGraphicFramePr>
            <a:graphicFrameLocks noGrp="1"/>
          </p:cNvGraphicFramePr>
          <p:nvPr>
            <p:ph idx="1"/>
            <p:extLst>
              <p:ext uri="{D42A27DB-BD31-4B8C-83A1-F6EECF244321}">
                <p14:modId xmlns:p14="http://schemas.microsoft.com/office/powerpoint/2010/main" val="3680280027"/>
              </p:ext>
            </p:extLst>
          </p:nvPr>
        </p:nvGraphicFramePr>
        <p:xfrm>
          <a:off x="988321" y="1855316"/>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A4FFB4C1-46FD-0AF8-AA49-80D844E781FB}"/>
              </a:ext>
            </a:extLst>
          </p:cNvPr>
          <p:cNvSpPr>
            <a:spLocks noGrp="1"/>
          </p:cNvSpPr>
          <p:nvPr>
            <p:ph type="ftr" sz="quarter" idx="11"/>
          </p:nvPr>
        </p:nvSpPr>
        <p:spPr/>
        <p:txBody>
          <a:bodyPr/>
          <a:lstStyle/>
          <a:p>
            <a:r>
              <a:rPr lang="en-GB"/>
              <a:t>Introduction</a:t>
            </a:r>
          </a:p>
        </p:txBody>
      </p:sp>
      <p:sp>
        <p:nvSpPr>
          <p:cNvPr id="4" name="Slide Number Placeholder 3">
            <a:extLst>
              <a:ext uri="{FF2B5EF4-FFF2-40B4-BE49-F238E27FC236}">
                <a16:creationId xmlns:a16="http://schemas.microsoft.com/office/drawing/2014/main" id="{B08A920F-3581-B7D9-E24B-C724A23AD738}"/>
              </a:ext>
            </a:extLst>
          </p:cNvPr>
          <p:cNvSpPr>
            <a:spLocks noGrp="1"/>
          </p:cNvSpPr>
          <p:nvPr>
            <p:ph type="sldNum" sz="quarter" idx="12"/>
          </p:nvPr>
        </p:nvSpPr>
        <p:spPr/>
        <p:txBody>
          <a:bodyPr/>
          <a:lstStyle/>
          <a:p>
            <a:fld id="{50E1A339-7E84-4024-B893-2B09796B2443}" type="slidenum">
              <a:rPr lang="en-GB" smtClean="0"/>
              <a:t>3</a:t>
            </a:fld>
            <a:endParaRPr lang="en-GB"/>
          </a:p>
        </p:txBody>
      </p:sp>
    </p:spTree>
    <p:extLst>
      <p:ext uri="{BB962C8B-B14F-4D97-AF65-F5344CB8AC3E}">
        <p14:creationId xmlns:p14="http://schemas.microsoft.com/office/powerpoint/2010/main" val="113078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0663FF9-9116-46CC-A1D8-5BEBEF3898B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What must the system deliver for schools and pupils?</a:t>
            </a:r>
            <a:endParaRPr lang="en-GB" sz="3600">
              <a:solidFill>
                <a:srgbClr val="FFFFFF"/>
              </a:solidFill>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E547750F-4019-47F6-A32D-AE02D43AE343}"/>
              </a:ext>
            </a:extLst>
          </p:cNvPr>
          <p:cNvSpPr>
            <a:spLocks noGrp="1"/>
          </p:cNvSpPr>
          <p:nvPr>
            <p:ph idx="1"/>
          </p:nvPr>
        </p:nvSpPr>
        <p:spPr>
          <a:xfrm>
            <a:off x="4742016" y="605896"/>
            <a:ext cx="6413663" cy="5646208"/>
          </a:xfrm>
        </p:spPr>
        <p:txBody>
          <a:bodyPr anchor="ctr">
            <a:normAutofit/>
          </a:bodyPr>
          <a:lstStyle/>
          <a:p>
            <a:pPr indent="-360000">
              <a:buFont typeface="Courier New" panose="02070309020205020404" pitchFamily="49" charset="0"/>
              <a:buChar char="o"/>
            </a:pPr>
            <a:r>
              <a:rPr lang="en-US" dirty="0"/>
              <a:t>One route for all referrals</a:t>
            </a:r>
          </a:p>
          <a:p>
            <a:pPr indent="-360000">
              <a:buFont typeface="Courier New" panose="02070309020205020404" pitchFamily="49" charset="0"/>
              <a:buChar char="o"/>
            </a:pPr>
            <a:r>
              <a:rPr lang="en-US" dirty="0"/>
              <a:t>Swift and robust  response to school concerns</a:t>
            </a:r>
          </a:p>
          <a:p>
            <a:pPr indent="-360000">
              <a:buFont typeface="Courier New" panose="02070309020205020404" pitchFamily="49" charset="0"/>
              <a:buChar char="o"/>
            </a:pPr>
            <a:r>
              <a:rPr lang="en-US" dirty="0"/>
              <a:t>Locality Based – close liaison between schools and the system staff</a:t>
            </a:r>
          </a:p>
          <a:p>
            <a:pPr indent="-360000">
              <a:buFont typeface="Courier New" panose="02070309020205020404" pitchFamily="49" charset="0"/>
              <a:buChar char="o"/>
            </a:pPr>
            <a:r>
              <a:rPr lang="en-US" dirty="0"/>
              <a:t>Common approach to planning and tracking</a:t>
            </a:r>
          </a:p>
          <a:p>
            <a:pPr indent="-360000">
              <a:buFont typeface="Courier New" panose="02070309020205020404" pitchFamily="49" charset="0"/>
              <a:buChar char="o"/>
            </a:pPr>
            <a:r>
              <a:rPr lang="en-US" dirty="0"/>
              <a:t> </a:t>
            </a:r>
            <a:r>
              <a:rPr lang="en-US" b="1" dirty="0"/>
              <a:t>At KS3 much more, always flexible and age and stage appropriate, provision - including reset</a:t>
            </a:r>
          </a:p>
          <a:p>
            <a:pPr indent="-360000">
              <a:buFont typeface="Courier New" panose="02070309020205020404" pitchFamily="49" charset="0"/>
              <a:buChar char="o"/>
            </a:pPr>
            <a:r>
              <a:rPr lang="en-US" dirty="0"/>
              <a:t>At KS4 more flexibility - greater emphasis on transition back to school or into specialist or on to FE.</a:t>
            </a:r>
          </a:p>
          <a:p>
            <a:pPr indent="-360000">
              <a:buFont typeface="Courier New" panose="02070309020205020404" pitchFamily="49" charset="0"/>
              <a:buChar char="o"/>
            </a:pPr>
            <a:r>
              <a:rPr lang="en-US" dirty="0"/>
              <a:t>Streamlining links with SEND and EHCP processes</a:t>
            </a:r>
          </a:p>
          <a:p>
            <a:pPr indent="-360000">
              <a:buFont typeface="Courier New" panose="02070309020205020404" pitchFamily="49" charset="0"/>
              <a:buChar char="o"/>
            </a:pPr>
            <a:r>
              <a:rPr lang="en-US" dirty="0"/>
              <a:t>Much more responsiveness to issues of sufficiency of places and funds</a:t>
            </a:r>
          </a:p>
          <a:p>
            <a:pPr indent="-360000">
              <a:buFont typeface="Courier New" panose="02070309020205020404" pitchFamily="49" charset="0"/>
              <a:buChar char="o"/>
            </a:pPr>
            <a:r>
              <a:rPr lang="en-US" dirty="0"/>
              <a:t>Robust accountability to the stakeholders </a:t>
            </a:r>
          </a:p>
          <a:p>
            <a:endParaRPr lang="en-GB" dirty="0"/>
          </a:p>
        </p:txBody>
      </p:sp>
      <p:sp>
        <p:nvSpPr>
          <p:cNvPr id="4" name="Footer Placeholder 3">
            <a:extLst>
              <a:ext uri="{FF2B5EF4-FFF2-40B4-BE49-F238E27FC236}">
                <a16:creationId xmlns:a16="http://schemas.microsoft.com/office/drawing/2014/main" id="{E0DAF577-EB97-45B1-F0FE-977ED6B01C5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The Offer for Pupils and Schools</a:t>
            </a:r>
            <a:endParaRPr lang="en-GB">
              <a:solidFill>
                <a:schemeClr val="tx2"/>
              </a:solidFill>
            </a:endParaRPr>
          </a:p>
        </p:txBody>
      </p:sp>
      <p:sp>
        <p:nvSpPr>
          <p:cNvPr id="5" name="Slide Number Placeholder 4">
            <a:extLst>
              <a:ext uri="{FF2B5EF4-FFF2-40B4-BE49-F238E27FC236}">
                <a16:creationId xmlns:a16="http://schemas.microsoft.com/office/drawing/2014/main" id="{9D137385-0B47-EC4F-E81C-B0F7243EAAE5}"/>
              </a:ext>
            </a:extLst>
          </p:cNvPr>
          <p:cNvSpPr>
            <a:spLocks noGrp="1"/>
          </p:cNvSpPr>
          <p:nvPr>
            <p:ph type="sldNum" sz="quarter" idx="12"/>
          </p:nvPr>
        </p:nvSpPr>
        <p:spPr>
          <a:xfrm>
            <a:off x="10123055" y="6459785"/>
            <a:ext cx="1089428" cy="365125"/>
          </a:xfrm>
        </p:spPr>
        <p:txBody>
          <a:bodyPr>
            <a:normAutofit/>
          </a:bodyPr>
          <a:lstStyle/>
          <a:p>
            <a:pPr>
              <a:spcAft>
                <a:spcPts val="600"/>
              </a:spcAft>
            </a:pPr>
            <a:fld id="{50E1A339-7E84-4024-B893-2B09796B2443}" type="slidenum">
              <a:rPr lang="en-GB">
                <a:solidFill>
                  <a:schemeClr val="tx2"/>
                </a:solidFill>
              </a:rPr>
              <a:pPr>
                <a:spcAft>
                  <a:spcPts val="600"/>
                </a:spcAft>
              </a:pPr>
              <a:t>4</a:t>
            </a:fld>
            <a:endParaRPr lang="en-GB">
              <a:solidFill>
                <a:schemeClr val="tx2"/>
              </a:solidFill>
            </a:endParaRPr>
          </a:p>
        </p:txBody>
      </p:sp>
    </p:spTree>
    <p:extLst>
      <p:ext uri="{BB962C8B-B14F-4D97-AF65-F5344CB8AC3E}">
        <p14:creationId xmlns:p14="http://schemas.microsoft.com/office/powerpoint/2010/main" val="130050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3F0C-C721-945D-E3DE-88C4A58CAB2F}"/>
              </a:ext>
            </a:extLst>
          </p:cNvPr>
          <p:cNvSpPr>
            <a:spLocks noGrp="1"/>
          </p:cNvSpPr>
          <p:nvPr>
            <p:ph type="title"/>
          </p:nvPr>
        </p:nvSpPr>
        <p:spPr/>
        <p:txBody>
          <a:bodyPr vert="horz" lIns="91440" tIns="45720" rIns="91440" bIns="45720" rtlCol="0" anchor="b">
            <a:normAutofit fontScale="90000"/>
          </a:bodyPr>
          <a:lstStyle/>
          <a:p>
            <a:br>
              <a:rPr lang="en-US" dirty="0">
                <a:sym typeface="Calibri"/>
              </a:rPr>
            </a:br>
            <a:r>
              <a:rPr lang="en-US" sz="4800" dirty="0">
                <a:sym typeface="Calibri"/>
              </a:rPr>
              <a:t>The Broad Offer –Schools must be have swift access to….</a:t>
            </a:r>
            <a:endParaRPr lang="en-US" dirty="0"/>
          </a:p>
        </p:txBody>
      </p:sp>
      <p:graphicFrame>
        <p:nvGraphicFramePr>
          <p:cNvPr id="18" name="Content Placeholder 10">
            <a:extLst>
              <a:ext uri="{FF2B5EF4-FFF2-40B4-BE49-F238E27FC236}">
                <a16:creationId xmlns:a16="http://schemas.microsoft.com/office/drawing/2014/main" id="{279AAFBC-922F-EAA6-6712-251DD7A5F6DF}"/>
              </a:ext>
            </a:extLst>
          </p:cNvPr>
          <p:cNvGraphicFramePr>
            <a:graphicFrameLocks noGrp="1"/>
          </p:cNvGraphicFramePr>
          <p:nvPr>
            <p:ph sz="half" idx="1"/>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11">
            <a:extLst>
              <a:ext uri="{FF2B5EF4-FFF2-40B4-BE49-F238E27FC236}">
                <a16:creationId xmlns:a16="http://schemas.microsoft.com/office/drawing/2014/main" id="{096CDB04-C669-96D2-D405-1F0F33424345}"/>
              </a:ext>
            </a:extLst>
          </p:cNvPr>
          <p:cNvSpPr>
            <a:spLocks noGrp="1"/>
          </p:cNvSpPr>
          <p:nvPr>
            <p:ph sz="half" idx="2"/>
          </p:nvPr>
        </p:nvSpPr>
        <p:spPr/>
        <p:txBody>
          <a:bodyPr>
            <a:normAutofit fontScale="25000" lnSpcReduction="20000"/>
          </a:bodyPr>
          <a:lstStyle/>
          <a:p>
            <a:pPr defTabSz="406908">
              <a:lnSpc>
                <a:spcPct val="120000"/>
              </a:lnSpc>
              <a:spcBef>
                <a:spcPts val="0"/>
              </a:spcBef>
              <a:spcAft>
                <a:spcPts val="0"/>
              </a:spcAft>
            </a:pPr>
            <a:r>
              <a:rPr lang="en-US" sz="5600" i="1" dirty="0">
                <a:solidFill>
                  <a:srgbClr val="3F3F3F"/>
                </a:solidFill>
                <a:cs typeface="Calibri"/>
                <a:sym typeface="Calibri"/>
              </a:rPr>
              <a:t>We set out how delivery might be through Locality Teams later – but what ever arrangements are developed they should adhere to these common processes:</a:t>
            </a:r>
          </a:p>
          <a:p>
            <a:pPr defTabSz="406908">
              <a:spcBef>
                <a:spcPts val="0"/>
              </a:spcBef>
              <a:spcAft>
                <a:spcPts val="0"/>
              </a:spcAft>
            </a:pPr>
            <a:endParaRPr lang="en-US" sz="5600" dirty="0">
              <a:solidFill>
                <a:srgbClr val="3F3F3F"/>
              </a:solidFill>
              <a:cs typeface="Calibri"/>
              <a:sym typeface="Calibri"/>
            </a:endParaRP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A common Referral form and common pupil tracking</a:t>
            </a: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Common documentation to ensure that responsibilities are clear</a:t>
            </a: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Standardized Pupil Learning Plans</a:t>
            </a: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Assessment of needs using common tools</a:t>
            </a: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Identification of strategies associated with needs assessment</a:t>
            </a: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Implementation period</a:t>
            </a:r>
          </a:p>
          <a:p>
            <a:pPr marL="798830" indent="-255600" defTabSz="406908">
              <a:lnSpc>
                <a:spcPct val="120000"/>
              </a:lnSpc>
              <a:spcBef>
                <a:spcPts val="0"/>
              </a:spcBef>
              <a:spcAft>
                <a:spcPts val="0"/>
              </a:spcAft>
              <a:buClr>
                <a:srgbClr val="3F3F3F"/>
              </a:buClr>
              <a:buSzPts val="1600"/>
              <a:buFont typeface="Arial" panose="020B0604020202020204" pitchFamily="34" charset="0"/>
              <a:buChar char="•"/>
            </a:pPr>
            <a:r>
              <a:rPr lang="en-US" sz="5600" dirty="0">
                <a:solidFill>
                  <a:srgbClr val="3F3F3F"/>
                </a:solidFill>
                <a:cs typeface="Calibri"/>
                <a:sym typeface="Calibri"/>
              </a:rPr>
              <a:t>Reviews at agreed points always involving schools</a:t>
            </a:r>
          </a:p>
          <a:p>
            <a:endParaRPr lang="en-GB" dirty="0"/>
          </a:p>
        </p:txBody>
      </p:sp>
      <p:sp>
        <p:nvSpPr>
          <p:cNvPr id="6" name="Footer Placeholder 5">
            <a:extLst>
              <a:ext uri="{FF2B5EF4-FFF2-40B4-BE49-F238E27FC236}">
                <a16:creationId xmlns:a16="http://schemas.microsoft.com/office/drawing/2014/main" id="{0B6774C6-E470-6C01-9CEC-DC23E15FFE95}"/>
              </a:ext>
            </a:extLst>
          </p:cNvPr>
          <p:cNvSpPr>
            <a:spLocks noGrp="1"/>
          </p:cNvSpPr>
          <p:nvPr>
            <p:ph type="ftr" sz="quarter" idx="11"/>
          </p:nvPr>
        </p:nvSpPr>
        <p:spPr/>
        <p:txBody>
          <a:bodyPr/>
          <a:lstStyle/>
          <a:p>
            <a:r>
              <a:rPr lang="en-US"/>
              <a:t>The Offer for Pupils and Schools</a:t>
            </a:r>
            <a:endParaRPr lang="en-GB"/>
          </a:p>
        </p:txBody>
      </p:sp>
      <p:sp>
        <p:nvSpPr>
          <p:cNvPr id="7" name="Slide Number Placeholder 6">
            <a:extLst>
              <a:ext uri="{FF2B5EF4-FFF2-40B4-BE49-F238E27FC236}">
                <a16:creationId xmlns:a16="http://schemas.microsoft.com/office/drawing/2014/main" id="{BB3C3747-B270-A242-B2FE-0CF264DCCCED}"/>
              </a:ext>
            </a:extLst>
          </p:cNvPr>
          <p:cNvSpPr>
            <a:spLocks noGrp="1"/>
          </p:cNvSpPr>
          <p:nvPr>
            <p:ph type="sldNum" sz="quarter" idx="12"/>
          </p:nvPr>
        </p:nvSpPr>
        <p:spPr/>
        <p:txBody>
          <a:bodyPr/>
          <a:lstStyle/>
          <a:p>
            <a:fld id="{50E1A339-7E84-4024-B893-2B09796B2443}" type="slidenum">
              <a:rPr lang="en-GB" smtClean="0"/>
              <a:pPr/>
              <a:t>5</a:t>
            </a:fld>
            <a:endParaRPr lang="en-GB"/>
          </a:p>
        </p:txBody>
      </p:sp>
      <p:sp>
        <p:nvSpPr>
          <p:cNvPr id="4" name="Content Placeholder 3">
            <a:extLst>
              <a:ext uri="{FF2B5EF4-FFF2-40B4-BE49-F238E27FC236}">
                <a16:creationId xmlns:a16="http://schemas.microsoft.com/office/drawing/2014/main" id="{9FC89584-F59F-690C-12F4-44469228A9A9}"/>
              </a:ext>
            </a:extLst>
          </p:cNvPr>
          <p:cNvSpPr>
            <a:spLocks/>
          </p:cNvSpPr>
          <p:nvPr/>
        </p:nvSpPr>
        <p:spPr>
          <a:xfrm>
            <a:off x="6175960" y="643468"/>
            <a:ext cx="4441796" cy="3619241"/>
          </a:xfrm>
          <a:prstGeom prst="rect">
            <a:avLst/>
          </a:prstGeom>
        </p:spPr>
        <p:txBody>
          <a:bodyPr>
            <a:normAutofit/>
          </a:bodyPr>
          <a:lstStyle/>
          <a:p>
            <a:pPr>
              <a:lnSpc>
                <a:spcPct val="90000"/>
              </a:lnSpc>
              <a:spcAft>
                <a:spcPts val="600"/>
              </a:spcAft>
            </a:pPr>
            <a:endParaRPr lang="en-GB" sz="1100" dirty="0"/>
          </a:p>
        </p:txBody>
      </p:sp>
      <p:sp>
        <p:nvSpPr>
          <p:cNvPr id="5" name="Google Shape;162;g2b973878c58_0_6">
            <a:extLst>
              <a:ext uri="{FF2B5EF4-FFF2-40B4-BE49-F238E27FC236}">
                <a16:creationId xmlns:a16="http://schemas.microsoft.com/office/drawing/2014/main" id="{936612A5-8B57-D558-BE9C-B9E1E7133393}"/>
              </a:ext>
            </a:extLst>
          </p:cNvPr>
          <p:cNvSpPr/>
          <p:nvPr/>
        </p:nvSpPr>
        <p:spPr>
          <a:xfrm>
            <a:off x="5968772" y="2092855"/>
            <a:ext cx="372417" cy="3449576"/>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44194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3F97-716D-51F9-82C9-F0938E8B5D74}"/>
              </a:ext>
            </a:extLst>
          </p:cNvPr>
          <p:cNvSpPr>
            <a:spLocks noGrp="1"/>
          </p:cNvSpPr>
          <p:nvPr>
            <p:ph type="title"/>
          </p:nvPr>
        </p:nvSpPr>
        <p:spPr/>
        <p:txBody>
          <a:bodyPr>
            <a:normAutofit/>
          </a:bodyPr>
          <a:lstStyle/>
          <a:p>
            <a:r>
              <a:rPr lang="en-GB" dirty="0"/>
              <a:t>How do we deliver?  Key Proposals</a:t>
            </a:r>
          </a:p>
        </p:txBody>
      </p:sp>
      <p:graphicFrame>
        <p:nvGraphicFramePr>
          <p:cNvPr id="11" name="Content Placeholder 6">
            <a:extLst>
              <a:ext uri="{FF2B5EF4-FFF2-40B4-BE49-F238E27FC236}">
                <a16:creationId xmlns:a16="http://schemas.microsoft.com/office/drawing/2014/main" id="{8EC314A6-D7A6-6145-050D-868478A7D1D0}"/>
              </a:ext>
            </a:extLst>
          </p:cNvPr>
          <p:cNvGraphicFramePr>
            <a:graphicFrameLocks noGrp="1"/>
          </p:cNvGraphicFramePr>
          <p:nvPr>
            <p:ph idx="1"/>
            <p:extLst>
              <p:ext uri="{D42A27DB-BD31-4B8C-83A1-F6EECF244321}">
                <p14:modId xmlns:p14="http://schemas.microsoft.com/office/powerpoint/2010/main" val="3847737029"/>
              </p:ext>
            </p:extLst>
          </p:nvPr>
        </p:nvGraphicFramePr>
        <p:xfrm>
          <a:off x="1097280" y="1334561"/>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8">
            <a:extLst>
              <a:ext uri="{FF2B5EF4-FFF2-40B4-BE49-F238E27FC236}">
                <a16:creationId xmlns:a16="http://schemas.microsoft.com/office/drawing/2014/main" id="{5B6C1B82-1B09-6912-871A-B523D56D3B00}"/>
              </a:ext>
            </a:extLst>
          </p:cNvPr>
          <p:cNvSpPr>
            <a:spLocks noGrp="1"/>
          </p:cNvSpPr>
          <p:nvPr>
            <p:ph type="ftr" sz="quarter" idx="11"/>
          </p:nvPr>
        </p:nvSpPr>
        <p:spPr/>
        <p:txBody>
          <a:bodyPr/>
          <a:lstStyle/>
          <a:p>
            <a:r>
              <a:rPr lang="en-GB"/>
              <a:t>KEY PROPOSALS</a:t>
            </a:r>
          </a:p>
        </p:txBody>
      </p:sp>
      <p:sp>
        <p:nvSpPr>
          <p:cNvPr id="10" name="Slide Number Placeholder 9">
            <a:extLst>
              <a:ext uri="{FF2B5EF4-FFF2-40B4-BE49-F238E27FC236}">
                <a16:creationId xmlns:a16="http://schemas.microsoft.com/office/drawing/2014/main" id="{F304BAEE-896D-43E5-D078-F7F11538C903}"/>
              </a:ext>
            </a:extLst>
          </p:cNvPr>
          <p:cNvSpPr>
            <a:spLocks noGrp="1"/>
          </p:cNvSpPr>
          <p:nvPr>
            <p:ph type="sldNum" sz="quarter" idx="12"/>
          </p:nvPr>
        </p:nvSpPr>
        <p:spPr/>
        <p:txBody>
          <a:bodyPr/>
          <a:lstStyle/>
          <a:p>
            <a:fld id="{50E1A339-7E84-4024-B893-2B09796B2443}" type="slidenum">
              <a:rPr lang="en-GB" smtClean="0"/>
              <a:t>6</a:t>
            </a:fld>
            <a:endParaRPr lang="en-GB"/>
          </a:p>
        </p:txBody>
      </p:sp>
      <p:sp>
        <p:nvSpPr>
          <p:cNvPr id="3" name="TextBox 2">
            <a:extLst>
              <a:ext uri="{FF2B5EF4-FFF2-40B4-BE49-F238E27FC236}">
                <a16:creationId xmlns:a16="http://schemas.microsoft.com/office/drawing/2014/main" id="{4464EFE6-88F9-9C6F-4B41-09323105F9C9}"/>
              </a:ext>
            </a:extLst>
          </p:cNvPr>
          <p:cNvSpPr txBox="1"/>
          <p:nvPr/>
        </p:nvSpPr>
        <p:spPr>
          <a:xfrm>
            <a:off x="1262743" y="4273420"/>
            <a:ext cx="1318726" cy="769441"/>
          </a:xfrm>
          <a:prstGeom prst="rect">
            <a:avLst/>
          </a:prstGeom>
          <a:noFill/>
        </p:spPr>
        <p:txBody>
          <a:bodyPr wrap="square" rtlCol="0">
            <a:spAutoFit/>
          </a:bodyPr>
          <a:lstStyle/>
          <a:p>
            <a:r>
              <a:rPr lang="en-GB" sz="1100" dirty="0"/>
              <a:t>Single Central Team – full time leader and staff – local Chairs less onerous</a:t>
            </a:r>
          </a:p>
        </p:txBody>
      </p:sp>
      <p:sp>
        <p:nvSpPr>
          <p:cNvPr id="4" name="TextBox 3">
            <a:extLst>
              <a:ext uri="{FF2B5EF4-FFF2-40B4-BE49-F238E27FC236}">
                <a16:creationId xmlns:a16="http://schemas.microsoft.com/office/drawing/2014/main" id="{60245D9D-6C0C-7379-9532-E571AEF58B8F}"/>
              </a:ext>
            </a:extLst>
          </p:cNvPr>
          <p:cNvSpPr txBox="1"/>
          <p:nvPr/>
        </p:nvSpPr>
        <p:spPr>
          <a:xfrm>
            <a:off x="2747249" y="4273420"/>
            <a:ext cx="1318726" cy="769441"/>
          </a:xfrm>
          <a:prstGeom prst="rect">
            <a:avLst/>
          </a:prstGeom>
          <a:noFill/>
        </p:spPr>
        <p:txBody>
          <a:bodyPr wrap="square" rtlCol="0">
            <a:spAutoFit/>
          </a:bodyPr>
          <a:lstStyle/>
          <a:p>
            <a:r>
              <a:rPr lang="en-GB" sz="1100" dirty="0"/>
              <a:t>Company / entity to hold funds and contracts – neither LA nor schools</a:t>
            </a:r>
          </a:p>
        </p:txBody>
      </p:sp>
      <p:sp>
        <p:nvSpPr>
          <p:cNvPr id="5" name="TextBox 4">
            <a:extLst>
              <a:ext uri="{FF2B5EF4-FFF2-40B4-BE49-F238E27FC236}">
                <a16:creationId xmlns:a16="http://schemas.microsoft.com/office/drawing/2014/main" id="{3ED2FB07-4C13-F1A8-5599-592A589B08B0}"/>
              </a:ext>
            </a:extLst>
          </p:cNvPr>
          <p:cNvSpPr txBox="1"/>
          <p:nvPr/>
        </p:nvSpPr>
        <p:spPr>
          <a:xfrm>
            <a:off x="6439060" y="4267199"/>
            <a:ext cx="1318726" cy="1615827"/>
          </a:xfrm>
          <a:prstGeom prst="rect">
            <a:avLst/>
          </a:prstGeom>
          <a:noFill/>
        </p:spPr>
        <p:txBody>
          <a:bodyPr wrap="square" rtlCol="0">
            <a:spAutoFit/>
          </a:bodyPr>
          <a:lstStyle/>
          <a:p>
            <a:r>
              <a:rPr lang="en-GB" sz="1100" dirty="0"/>
              <a:t>Locality Inclusion Panels use money to support creative solutions and to enable schools to play a full part. Service goal to respond quickly and sympathetically</a:t>
            </a:r>
          </a:p>
        </p:txBody>
      </p:sp>
      <p:sp>
        <p:nvSpPr>
          <p:cNvPr id="6" name="TextBox 5">
            <a:extLst>
              <a:ext uri="{FF2B5EF4-FFF2-40B4-BE49-F238E27FC236}">
                <a16:creationId xmlns:a16="http://schemas.microsoft.com/office/drawing/2014/main" id="{346DBC9F-2AF5-703D-5D9A-7C75D3A5B67A}"/>
              </a:ext>
            </a:extLst>
          </p:cNvPr>
          <p:cNvSpPr txBox="1"/>
          <p:nvPr/>
        </p:nvSpPr>
        <p:spPr>
          <a:xfrm>
            <a:off x="8088085" y="4273420"/>
            <a:ext cx="1318726" cy="1107996"/>
          </a:xfrm>
          <a:prstGeom prst="rect">
            <a:avLst/>
          </a:prstGeom>
          <a:noFill/>
        </p:spPr>
        <p:txBody>
          <a:bodyPr wrap="square" rtlCol="0">
            <a:spAutoFit/>
          </a:bodyPr>
          <a:lstStyle/>
          <a:p>
            <a:r>
              <a:rPr lang="en-GB" sz="1100" dirty="0"/>
              <a:t>Central and Local Boards properly constituted and supported by the company to include LA and Heads</a:t>
            </a:r>
          </a:p>
        </p:txBody>
      </p:sp>
      <p:sp>
        <p:nvSpPr>
          <p:cNvPr id="7" name="TextBox 6">
            <a:extLst>
              <a:ext uri="{FF2B5EF4-FFF2-40B4-BE49-F238E27FC236}">
                <a16:creationId xmlns:a16="http://schemas.microsoft.com/office/drawing/2014/main" id="{1FEE4B74-0747-0C34-478F-8DA4201D44AA}"/>
              </a:ext>
            </a:extLst>
          </p:cNvPr>
          <p:cNvSpPr txBox="1"/>
          <p:nvPr/>
        </p:nvSpPr>
        <p:spPr>
          <a:xfrm>
            <a:off x="4593154" y="4267199"/>
            <a:ext cx="1318726" cy="1954381"/>
          </a:xfrm>
          <a:prstGeom prst="rect">
            <a:avLst/>
          </a:prstGeom>
          <a:noFill/>
        </p:spPr>
        <p:txBody>
          <a:bodyPr wrap="square" rtlCol="0">
            <a:spAutoFit/>
          </a:bodyPr>
          <a:lstStyle/>
          <a:p>
            <a:pPr lvl="0"/>
            <a:r>
              <a:rPr lang="en-US" sz="1100" dirty="0"/>
              <a:t>Single service without LA/SEIPs split</a:t>
            </a:r>
          </a:p>
          <a:p>
            <a:pPr lvl="0"/>
            <a:r>
              <a:rPr lang="en-GB" sz="1100" dirty="0"/>
              <a:t>Build on existing locality arrangements to create Locality Inclusion Panels</a:t>
            </a:r>
            <a:endParaRPr lang="en-US" sz="1100" dirty="0"/>
          </a:p>
          <a:p>
            <a:pPr lvl="0"/>
            <a:r>
              <a:rPr lang="en-GB" sz="1100" dirty="0"/>
              <a:t>Invest in IT referral and tracking systems </a:t>
            </a:r>
            <a:endParaRPr lang="en-US" sz="1100" dirty="0"/>
          </a:p>
        </p:txBody>
      </p:sp>
      <p:sp>
        <p:nvSpPr>
          <p:cNvPr id="8" name="TextBox 7">
            <a:extLst>
              <a:ext uri="{FF2B5EF4-FFF2-40B4-BE49-F238E27FC236}">
                <a16:creationId xmlns:a16="http://schemas.microsoft.com/office/drawing/2014/main" id="{0E4684D5-270F-1519-8A04-BD2275997A48}"/>
              </a:ext>
            </a:extLst>
          </p:cNvPr>
          <p:cNvSpPr txBox="1"/>
          <p:nvPr/>
        </p:nvSpPr>
        <p:spPr>
          <a:xfrm>
            <a:off x="9737110" y="4214218"/>
            <a:ext cx="1516506" cy="1954381"/>
          </a:xfrm>
          <a:prstGeom prst="rect">
            <a:avLst/>
          </a:prstGeom>
          <a:noFill/>
        </p:spPr>
        <p:txBody>
          <a:bodyPr wrap="square" rtlCol="0">
            <a:spAutoFit/>
          </a:bodyPr>
          <a:lstStyle/>
          <a:p>
            <a:pPr marL="171450" lvl="0" indent="-171450">
              <a:lnSpc>
                <a:spcPct val="100000"/>
              </a:lnSpc>
              <a:buFont typeface="Arial" panose="020B0604020202020204" pitchFamily="34" charset="0"/>
              <a:buChar char="•"/>
            </a:pPr>
            <a:r>
              <a:rPr lang="en-GB" sz="1100" dirty="0"/>
              <a:t>Shift from emphasis on full time programmes to short term flexible part time creative solutions</a:t>
            </a:r>
            <a:endParaRPr lang="en-US" sz="1100" dirty="0"/>
          </a:p>
          <a:p>
            <a:pPr marL="171450" lvl="0" indent="-171450">
              <a:lnSpc>
                <a:spcPct val="100000"/>
              </a:lnSpc>
              <a:buFont typeface="Arial" panose="020B0604020202020204" pitchFamily="34" charset="0"/>
              <a:buChar char="•"/>
            </a:pPr>
            <a:r>
              <a:rPr lang="en-GB" sz="1100" dirty="0"/>
              <a:t>KS3 investment</a:t>
            </a:r>
          </a:p>
          <a:p>
            <a:pPr marL="171450" lvl="0" indent="-171450">
              <a:lnSpc>
                <a:spcPct val="100000"/>
              </a:lnSpc>
              <a:buFont typeface="Arial" panose="020B0604020202020204" pitchFamily="34" charset="0"/>
              <a:buChar char="•"/>
            </a:pPr>
            <a:r>
              <a:rPr lang="en-GB" sz="1100" dirty="0"/>
              <a:t>Best practice supported by Leadership</a:t>
            </a:r>
          </a:p>
          <a:p>
            <a:pPr marL="171450" lvl="0" indent="-171450">
              <a:lnSpc>
                <a:spcPct val="100000"/>
              </a:lnSpc>
              <a:buFont typeface="Arial" panose="020B0604020202020204" pitchFamily="34" charset="0"/>
              <a:buChar char="•"/>
            </a:pPr>
            <a:r>
              <a:rPr lang="en-GB" sz="1100" dirty="0"/>
              <a:t>SEND alignment</a:t>
            </a:r>
            <a:endParaRPr lang="en-US" sz="1100" dirty="0"/>
          </a:p>
        </p:txBody>
      </p:sp>
    </p:spTree>
    <p:extLst>
      <p:ext uri="{BB962C8B-B14F-4D97-AF65-F5344CB8AC3E}">
        <p14:creationId xmlns:p14="http://schemas.microsoft.com/office/powerpoint/2010/main" val="40762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9DE1E314-4C8F-335F-30E6-4991E5C928C5}"/>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A new Leadership Structure</a:t>
            </a:r>
            <a:endParaRPr lang="en-GB" sz="3600">
              <a:solidFill>
                <a:srgbClr val="FFFFFF"/>
              </a:solidFill>
            </a:endParaRP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808DFC35-C205-C641-854B-F6D252D89D87}"/>
              </a:ext>
            </a:extLst>
          </p:cNvPr>
          <p:cNvSpPr>
            <a:spLocks noGrp="1"/>
          </p:cNvSpPr>
          <p:nvPr>
            <p:ph idx="1"/>
          </p:nvPr>
        </p:nvSpPr>
        <p:spPr>
          <a:xfrm>
            <a:off x="4742016" y="605896"/>
            <a:ext cx="6413663" cy="5646208"/>
          </a:xfrm>
        </p:spPr>
        <p:txBody>
          <a:bodyPr anchor="ctr">
            <a:normAutofit/>
          </a:bodyPr>
          <a:lstStyle/>
          <a:p>
            <a:r>
              <a:rPr lang="en-US" dirty="0"/>
              <a:t>A central team that builds and sustains the professional framework that enables the locality teams to thrive. </a:t>
            </a:r>
          </a:p>
          <a:p>
            <a:r>
              <a:rPr lang="en-US" dirty="0"/>
              <a:t>The Team:</a:t>
            </a:r>
          </a:p>
          <a:p>
            <a:r>
              <a:rPr lang="en-US" dirty="0"/>
              <a:t>Leader: CEO </a:t>
            </a:r>
          </a:p>
          <a:p>
            <a:r>
              <a:rPr lang="en-US" dirty="0"/>
              <a:t>Senior Team: SENDCO, Operations Lead </a:t>
            </a:r>
          </a:p>
          <a:p>
            <a:r>
              <a:rPr lang="en-US" dirty="0"/>
              <a:t>Supported by Educational Psychologist, IT, finance and admin support</a:t>
            </a:r>
          </a:p>
          <a:p>
            <a:r>
              <a:rPr lang="en-US" dirty="0"/>
              <a:t>Locality Leader in each area</a:t>
            </a:r>
          </a:p>
          <a:p>
            <a:pPr marL="0" indent="0">
              <a:buNone/>
            </a:pPr>
            <a:endParaRPr lang="en-GB" dirty="0"/>
          </a:p>
        </p:txBody>
      </p:sp>
      <p:sp>
        <p:nvSpPr>
          <p:cNvPr id="5" name="Footer Placeholder 4">
            <a:extLst>
              <a:ext uri="{FF2B5EF4-FFF2-40B4-BE49-F238E27FC236}">
                <a16:creationId xmlns:a16="http://schemas.microsoft.com/office/drawing/2014/main" id="{D60F61C7-E5CF-5390-60F4-958DB1C1EA41}"/>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US">
                <a:solidFill>
                  <a:schemeClr val="tx2"/>
                </a:solidFill>
              </a:rPr>
              <a:t>CREATE A NEW LEADERSHIP STRUCTURE</a:t>
            </a:r>
            <a:endParaRPr lang="en-GB">
              <a:solidFill>
                <a:schemeClr val="tx2"/>
              </a:solidFill>
            </a:endParaRPr>
          </a:p>
        </p:txBody>
      </p:sp>
      <p:sp>
        <p:nvSpPr>
          <p:cNvPr id="6" name="Slide Number Placeholder 5">
            <a:extLst>
              <a:ext uri="{FF2B5EF4-FFF2-40B4-BE49-F238E27FC236}">
                <a16:creationId xmlns:a16="http://schemas.microsoft.com/office/drawing/2014/main" id="{59BB30B9-EC88-C78B-1F29-5FFE6A2BA9F1}"/>
              </a:ext>
            </a:extLst>
          </p:cNvPr>
          <p:cNvSpPr>
            <a:spLocks noGrp="1"/>
          </p:cNvSpPr>
          <p:nvPr>
            <p:ph type="sldNum" sz="quarter" idx="12"/>
          </p:nvPr>
        </p:nvSpPr>
        <p:spPr>
          <a:xfrm>
            <a:off x="10123055" y="6459785"/>
            <a:ext cx="1089428" cy="365125"/>
          </a:xfrm>
        </p:spPr>
        <p:txBody>
          <a:bodyPr>
            <a:normAutofit/>
          </a:bodyPr>
          <a:lstStyle/>
          <a:p>
            <a:pPr>
              <a:spcAft>
                <a:spcPts val="600"/>
              </a:spcAft>
            </a:pPr>
            <a:fld id="{50E1A339-7E84-4024-B893-2B09796B2443}" type="slidenum">
              <a:rPr lang="en-GB">
                <a:solidFill>
                  <a:schemeClr val="tx2"/>
                </a:solidFill>
              </a:rPr>
              <a:pPr>
                <a:spcAft>
                  <a:spcPts val="600"/>
                </a:spcAft>
              </a:pPr>
              <a:t>7</a:t>
            </a:fld>
            <a:endParaRPr lang="en-GB">
              <a:solidFill>
                <a:schemeClr val="tx2"/>
              </a:solidFill>
            </a:endParaRPr>
          </a:p>
        </p:txBody>
      </p:sp>
    </p:spTree>
    <p:extLst>
      <p:ext uri="{BB962C8B-B14F-4D97-AF65-F5344CB8AC3E}">
        <p14:creationId xmlns:p14="http://schemas.microsoft.com/office/powerpoint/2010/main" val="177351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1FA7-BE5D-28C0-95BC-EA44DCB68434}"/>
              </a:ext>
            </a:extLst>
          </p:cNvPr>
          <p:cNvSpPr>
            <a:spLocks noGrp="1"/>
          </p:cNvSpPr>
          <p:nvPr>
            <p:ph type="title"/>
          </p:nvPr>
        </p:nvSpPr>
        <p:spPr/>
        <p:txBody>
          <a:bodyPr>
            <a:normAutofit/>
          </a:bodyPr>
          <a:lstStyle/>
          <a:p>
            <a:r>
              <a:rPr lang="en-US" dirty="0"/>
              <a:t>A new Leadership Structure: The CEO</a:t>
            </a:r>
            <a:endParaRPr lang="en-GB" dirty="0"/>
          </a:p>
        </p:txBody>
      </p:sp>
      <p:graphicFrame>
        <p:nvGraphicFramePr>
          <p:cNvPr id="5" name="Content Placeholder 2">
            <a:extLst>
              <a:ext uri="{FF2B5EF4-FFF2-40B4-BE49-F238E27FC236}">
                <a16:creationId xmlns:a16="http://schemas.microsoft.com/office/drawing/2014/main" id="{0F36D94C-D965-257D-CC23-C0B98ECB8657}"/>
              </a:ext>
            </a:extLst>
          </p:cNvPr>
          <p:cNvGraphicFramePr>
            <a:graphicFrameLocks noGrp="1"/>
          </p:cNvGraphicFramePr>
          <p:nvPr>
            <p:ph idx="1"/>
            <p:extLst>
              <p:ext uri="{D42A27DB-BD31-4B8C-83A1-F6EECF244321}">
                <p14:modId xmlns:p14="http://schemas.microsoft.com/office/powerpoint/2010/main" val="282838439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944FD1C-449C-C644-6A0D-42E65DF99625}"/>
              </a:ext>
            </a:extLst>
          </p:cNvPr>
          <p:cNvSpPr>
            <a:spLocks noGrp="1"/>
          </p:cNvSpPr>
          <p:nvPr>
            <p:ph type="ftr" sz="quarter" idx="11"/>
          </p:nvPr>
        </p:nvSpPr>
        <p:spPr/>
        <p:txBody>
          <a:bodyPr/>
          <a:lstStyle/>
          <a:p>
            <a:r>
              <a:rPr lang="en-US"/>
              <a:t>CREAT A NEW LEADERSHIP STRUCTURE</a:t>
            </a:r>
            <a:endParaRPr lang="en-GB"/>
          </a:p>
        </p:txBody>
      </p:sp>
      <p:sp>
        <p:nvSpPr>
          <p:cNvPr id="6" name="Slide Number Placeholder 5">
            <a:extLst>
              <a:ext uri="{FF2B5EF4-FFF2-40B4-BE49-F238E27FC236}">
                <a16:creationId xmlns:a16="http://schemas.microsoft.com/office/drawing/2014/main" id="{8B5EF454-ED69-DFC6-3322-0A94D943F8CC}"/>
              </a:ext>
            </a:extLst>
          </p:cNvPr>
          <p:cNvSpPr>
            <a:spLocks noGrp="1"/>
          </p:cNvSpPr>
          <p:nvPr>
            <p:ph type="sldNum" sz="quarter" idx="12"/>
          </p:nvPr>
        </p:nvSpPr>
        <p:spPr/>
        <p:txBody>
          <a:bodyPr/>
          <a:lstStyle/>
          <a:p>
            <a:fld id="{50E1A339-7E84-4024-B893-2B09796B2443}" type="slidenum">
              <a:rPr lang="en-GB" smtClean="0"/>
              <a:t>8</a:t>
            </a:fld>
            <a:endParaRPr lang="en-GB"/>
          </a:p>
        </p:txBody>
      </p:sp>
    </p:spTree>
    <p:extLst>
      <p:ext uri="{BB962C8B-B14F-4D97-AF65-F5344CB8AC3E}">
        <p14:creationId xmlns:p14="http://schemas.microsoft.com/office/powerpoint/2010/main" val="188320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8D981F2-AD1C-EAA7-E902-3923BDD175F8}"/>
              </a:ext>
            </a:extLst>
          </p:cNvPr>
          <p:cNvSpPr>
            <a:spLocks noGrp="1"/>
          </p:cNvSpPr>
          <p:nvPr>
            <p:ph type="ftr" sz="quarter" idx="11"/>
          </p:nvPr>
        </p:nvSpPr>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CREATE A NEW LEADERSHIP STRUCTURE</a:t>
            </a:r>
          </a:p>
        </p:txBody>
      </p:sp>
      <p:sp>
        <p:nvSpPr>
          <p:cNvPr id="7" name="Slide Number Placeholder 6">
            <a:extLst>
              <a:ext uri="{FF2B5EF4-FFF2-40B4-BE49-F238E27FC236}">
                <a16:creationId xmlns:a16="http://schemas.microsoft.com/office/drawing/2014/main" id="{763E58F9-D77B-D57A-F7A0-73C8EDCB2BF3}"/>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50E1A339-7E84-4024-B893-2B09796B2443}" type="slidenum">
              <a:rPr lang="en-US" smtClean="0"/>
              <a:pPr defTabSz="914400">
                <a:spcAft>
                  <a:spcPts val="600"/>
                </a:spcAft>
              </a:pPr>
              <a:t>9</a:t>
            </a:fld>
            <a:endParaRPr lang="en-US"/>
          </a:p>
        </p:txBody>
      </p:sp>
      <p:sp>
        <p:nvSpPr>
          <p:cNvPr id="2" name="Title 1">
            <a:extLst>
              <a:ext uri="{FF2B5EF4-FFF2-40B4-BE49-F238E27FC236}">
                <a16:creationId xmlns:a16="http://schemas.microsoft.com/office/drawing/2014/main" id="{EBF467DA-3F8F-ACCA-4BF7-A9CCBB6B4742}"/>
              </a:ext>
            </a:extLst>
          </p:cNvPr>
          <p:cNvSpPr>
            <a:spLocks noGrp="1"/>
          </p:cNvSpPr>
          <p:nvPr>
            <p:ph type="title" idx="4294967295"/>
          </p:nvPr>
        </p:nvSpPr>
        <p:spPr>
          <a:xfrm>
            <a:off x="5618163" y="635000"/>
            <a:ext cx="6573837" cy="1450975"/>
          </a:xfrm>
        </p:spPr>
        <p:txBody>
          <a:bodyPr vert="horz" lIns="91440" tIns="45720" rIns="91440" bIns="45720" rtlCol="0" anchor="b">
            <a:normAutofit/>
          </a:bodyPr>
          <a:lstStyle/>
          <a:p>
            <a:r>
              <a:rPr lang="en-US" sz="4400"/>
              <a:t>A new Leadership Structure – Central Team cost</a:t>
            </a:r>
          </a:p>
        </p:txBody>
      </p:sp>
      <p:sp>
        <p:nvSpPr>
          <p:cNvPr id="4" name="Content Placeholder 3">
            <a:extLst>
              <a:ext uri="{FF2B5EF4-FFF2-40B4-BE49-F238E27FC236}">
                <a16:creationId xmlns:a16="http://schemas.microsoft.com/office/drawing/2014/main" id="{A4106B6F-01B7-1C3F-3A24-E75A912298E4}"/>
              </a:ext>
            </a:extLst>
          </p:cNvPr>
          <p:cNvSpPr>
            <a:spLocks noGrp="1"/>
          </p:cNvSpPr>
          <p:nvPr>
            <p:ph idx="4294967295"/>
          </p:nvPr>
        </p:nvSpPr>
        <p:spPr>
          <a:xfrm>
            <a:off x="5618163" y="2198688"/>
            <a:ext cx="6573837" cy="4024312"/>
          </a:xfrm>
        </p:spPr>
        <p:txBody>
          <a:bodyPr vert="horz" lIns="0" tIns="45720" rIns="0" bIns="45720" rtlCol="0">
            <a:noAutofit/>
          </a:bodyPr>
          <a:lstStyle/>
          <a:p>
            <a:r>
              <a:rPr lang="en-US" sz="1200" dirty="0"/>
              <a:t>CEO System Leader QTS L30 and oncosts 			£123664</a:t>
            </a:r>
          </a:p>
          <a:p>
            <a:r>
              <a:rPr lang="en-US" sz="1200" dirty="0"/>
              <a:t>Deputy / SENDCO QTS L15 and oncosts 			£  83285</a:t>
            </a:r>
          </a:p>
          <a:p>
            <a:r>
              <a:rPr lang="en-US" sz="1200" dirty="0"/>
              <a:t>Deputy / Operations and Accountability L15 </a:t>
            </a:r>
            <a:r>
              <a:rPr lang="en-US" sz="1200" dirty="0" err="1"/>
              <a:t>etc</a:t>
            </a:r>
            <a:r>
              <a:rPr lang="en-US" sz="1200" dirty="0"/>
              <a:t>		£ 83285</a:t>
            </a:r>
          </a:p>
          <a:p>
            <a:r>
              <a:rPr lang="en-US" sz="1200" dirty="0"/>
              <a:t>EP post SA8					£  70765</a:t>
            </a:r>
          </a:p>
          <a:p>
            <a:r>
              <a:rPr lang="en-US" sz="1200" dirty="0"/>
              <a:t>1 </a:t>
            </a:r>
            <a:r>
              <a:rPr lang="en-US" sz="1200" dirty="0" err="1"/>
              <a:t>fte</a:t>
            </a:r>
            <a:r>
              <a:rPr lang="en-US" sz="1200" dirty="0"/>
              <a:t> admin/hr/finance and oncosts 			£  37620</a:t>
            </a:r>
          </a:p>
          <a:p>
            <a:r>
              <a:rPr lang="en-US" sz="1200" dirty="0"/>
              <a:t>ICT Commissioning Budget 				£  30000</a:t>
            </a:r>
          </a:p>
          <a:p>
            <a:r>
              <a:rPr lang="en-US" sz="1200" dirty="0"/>
              <a:t>Office and overhead costs 				£ 10000</a:t>
            </a:r>
          </a:p>
          <a:p>
            <a:r>
              <a:rPr lang="en-US" sz="1200" dirty="0"/>
              <a:t>Locality Leaders L10 x5?				£346000</a:t>
            </a:r>
          </a:p>
          <a:p>
            <a:pPr marL="0" indent="0">
              <a:buFont typeface="Calibri" panose="020F0502020204030204" pitchFamily="34" charset="0"/>
              <a:buNone/>
            </a:pPr>
            <a:r>
              <a:rPr lang="en-US" sz="1200" b="1" dirty="0"/>
              <a:t>  TOTAL					£784619</a:t>
            </a:r>
            <a:r>
              <a:rPr lang="en-US" sz="1200" dirty="0"/>
              <a:t>	</a:t>
            </a:r>
          </a:p>
          <a:p>
            <a:r>
              <a:rPr lang="en-US" sz="1200" dirty="0"/>
              <a:t>Around £70000 could be removed from current SEIPS budget to replace current consultancy fees and payments to fund holding schools. Locality Leaders would be drawn from existing staff in the two teams – estimated saving of £200000 </a:t>
            </a:r>
          </a:p>
          <a:p>
            <a:r>
              <a:rPr lang="en-US" sz="1200" b="1" dirty="0"/>
              <a:t>Adjusted TOTAL</a:t>
            </a:r>
            <a:r>
              <a:rPr lang="en-US" sz="1200" dirty="0"/>
              <a:t>				</a:t>
            </a:r>
            <a:r>
              <a:rPr lang="en-US" sz="1200" b="1" dirty="0"/>
              <a:t>£514619</a:t>
            </a:r>
          </a:p>
        </p:txBody>
      </p:sp>
      <p:pic>
        <p:nvPicPr>
          <p:cNvPr id="6" name="Picture 5" descr="Antique cash register keys">
            <a:extLst>
              <a:ext uri="{FF2B5EF4-FFF2-40B4-BE49-F238E27FC236}">
                <a16:creationId xmlns:a16="http://schemas.microsoft.com/office/drawing/2014/main" id="{DCFCBA2F-2C2A-6E4F-11DE-A6094BD82A97}"/>
              </a:ext>
            </a:extLst>
          </p:cNvPr>
          <p:cNvPicPr>
            <a:picLocks noChangeAspect="1"/>
          </p:cNvPicPr>
          <p:nvPr/>
        </p:nvPicPr>
        <p:blipFill rotWithShape="1">
          <a:blip r:embed="rId2"/>
          <a:srcRect l="25949" r="29000" b="2"/>
          <a:stretch/>
        </p:blipFill>
        <p:spPr>
          <a:xfrm>
            <a:off x="834475" y="640081"/>
            <a:ext cx="3600364" cy="5314406"/>
          </a:xfrm>
          <a:prstGeom prst="rect">
            <a:avLst/>
          </a:prstGeom>
        </p:spPr>
      </p:pic>
    </p:spTree>
    <p:extLst>
      <p:ext uri="{BB962C8B-B14F-4D97-AF65-F5344CB8AC3E}">
        <p14:creationId xmlns:p14="http://schemas.microsoft.com/office/powerpoint/2010/main" val="267547647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9017</TotalTime>
  <Words>2195</Words>
  <Application>Microsoft Office PowerPoint</Application>
  <PresentationFormat>Widescreen</PresentationFormat>
  <Paragraphs>199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Wingdings</vt:lpstr>
      <vt:lpstr>Retrospect</vt:lpstr>
      <vt:lpstr>Exclusion and Inclusion in Leicestershire Secondary Schools</vt:lpstr>
      <vt:lpstr>We are not proposing a new organisation  We are aiming to a perfect a County Wide System for effective Inclusion.  We don’t believe that the Local Authority has the capacity to develop such a system without the involvement of schools and current staff.</vt:lpstr>
      <vt:lpstr>The Client Group: All Vulnerable Children and Young People in the secondary age group in Leicestershire</vt:lpstr>
      <vt:lpstr>What must the system deliver for schools and pupils?</vt:lpstr>
      <vt:lpstr> The Broad Offer –Schools must be have swift access to….</vt:lpstr>
      <vt:lpstr>How do we deliver?  Key Proposals</vt:lpstr>
      <vt:lpstr>A new Leadership Structure</vt:lpstr>
      <vt:lpstr>A new Leadership Structure: The CEO</vt:lpstr>
      <vt:lpstr>A new Leadership Structure – Central Team cost</vt:lpstr>
      <vt:lpstr>An organisation as a solution for fund holding and autonomy</vt:lpstr>
      <vt:lpstr>CIO Mission</vt:lpstr>
      <vt:lpstr>Locality Teams – a single route for Locality Team – a single route for schools</vt:lpstr>
      <vt:lpstr>The Locality Teams</vt:lpstr>
      <vt:lpstr>Strengthening Accountability</vt:lpstr>
      <vt:lpstr>Strengthening accountability – central and local</vt:lpstr>
      <vt:lpstr>Implementing the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Plan</dc:title>
  <dc:creator>Adrian Stephenson</dc:creator>
  <cp:lastModifiedBy>Adrian Stephenson</cp:lastModifiedBy>
  <cp:revision>106</cp:revision>
  <dcterms:created xsi:type="dcterms:W3CDTF">2024-01-23T07:51:09Z</dcterms:created>
  <dcterms:modified xsi:type="dcterms:W3CDTF">2024-04-19T15:28:19Z</dcterms:modified>
</cp:coreProperties>
</file>